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0.xml" ContentType="application/vnd.openxmlformats-officedocument.presentationml.tags+xml"/>
  <Override PartName="/docProps/app.xml" ContentType="application/vnd.openxmlformats-officedocument.extended-properties+xml"/>
  <Override PartName="/docMetadata/LabelInfo.xml" ContentType="application/vnd.ms-office.classificationlabels+xml"/>
  <Override PartName="/ppt/tags/tag2.xml" ContentType="application/vnd.openxmlformats-officedocument.presentationml.tags+xml"/>
  <Override PartName="/ppt/tags/tag19.xml" ContentType="application/vnd.openxmlformats-officedocument.presentationml.tags+xml"/>
  <Override PartName="/ppt/tags/tag16.xml" ContentType="application/vnd.openxmlformats-officedocument.presentationml.tags+xml"/>
  <Override PartName="/ppt/tags/tag18.xml" ContentType="application/vnd.openxmlformats-officedocument.presentationml.tags+xml"/>
  <Override PartName="/ppt/tags/tag13.xml" ContentType="application/vnd.openxmlformats-officedocument.presentationml.tags+xml"/>
  <Override PartName="/ppt/tags/tag17.xml" ContentType="application/vnd.openxmlformats-officedocument.presentationml.tags+xml"/>
  <Override PartName="/ppt/revisionInfo.xml" ContentType="application/vnd.ms-powerpoint.revisioninfo+xml"/>
  <Override PartName="/ppt/tags/tag15.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4"/>
  </p:notesMasterIdLst>
  <p:sldIdLst>
    <p:sldId id="2145705616" r:id="rId4"/>
    <p:sldId id="2145705622" r:id="rId5"/>
    <p:sldId id="2145705638" r:id="rId6"/>
    <p:sldId id="2145705623" r:id="rId7"/>
    <p:sldId id="2145705624" r:id="rId8"/>
    <p:sldId id="2145705625" r:id="rId9"/>
    <p:sldId id="2145705583" r:id="rId10"/>
    <p:sldId id="2145705579" r:id="rId11"/>
    <p:sldId id="2145705637" r:id="rId12"/>
    <p:sldId id="2145705635" r:id="rId13"/>
    <p:sldId id="2145705636" r:id="rId14"/>
    <p:sldId id="2145705628" r:id="rId15"/>
    <p:sldId id="2145705633" r:id="rId16"/>
    <p:sldId id="2145705619" r:id="rId17"/>
    <p:sldId id="2145705630" r:id="rId18"/>
    <p:sldId id="262" r:id="rId19"/>
    <p:sldId id="2145705631" r:id="rId20"/>
    <p:sldId id="2145705629" r:id="rId21"/>
    <p:sldId id="2145705607" r:id="rId22"/>
    <p:sldId id="2145705632" r:id="rId2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15732-AF77-4B37-8583-36AEB30B43FE}" v="2" dt="2023-07-12T03:51:48.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188" autoAdjust="0"/>
  </p:normalViewPr>
  <p:slideViewPr>
    <p:cSldViewPr snapToGrid="0">
      <p:cViewPr varScale="1">
        <p:scale>
          <a:sx n="73" d="100"/>
          <a:sy n="73" d="100"/>
        </p:scale>
        <p:origin x="8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114A198-5283-4E6C-BB54-EBCF76FF3A33}" type="datetimeFigureOut">
              <a:rPr lang="en-AU" smtClean="0"/>
              <a:t>21/07/2023</a:t>
            </a:fld>
            <a:endParaRPr lang="en-AU"/>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0692A1B5-BEC3-4BE2-B56F-569512999070}" type="slidenum">
              <a:rPr lang="en-AU" smtClean="0"/>
              <a:t>‹#›</a:t>
            </a:fld>
            <a:endParaRPr lang="en-AU"/>
          </a:p>
        </p:txBody>
      </p:sp>
    </p:spTree>
    <p:extLst>
      <p:ext uri="{BB962C8B-B14F-4D97-AF65-F5344CB8AC3E}">
        <p14:creationId xmlns:p14="http://schemas.microsoft.com/office/powerpoint/2010/main" val="362075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37187-63BB-476A-8596-EDED5D80881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19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17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32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AU" dirty="0"/>
          </a:p>
          <a:p>
            <a:pPr marL="0" lvl="0" indent="0" algn="l" rtl="0">
              <a:spcBef>
                <a:spcPts val="0"/>
              </a:spcBef>
              <a:spcAft>
                <a:spcPts val="0"/>
              </a:spcAft>
              <a:buNone/>
            </a:pPr>
            <a:r>
              <a:rPr lang="en-AU" b="1" dirty="0"/>
              <a:t>Be great at E8</a:t>
            </a:r>
            <a:r>
              <a:rPr lang="en-AU" dirty="0"/>
              <a:t>.  Make sure you have the controls implemented and the coverage tracked. </a:t>
            </a:r>
          </a:p>
          <a:p>
            <a:pPr marL="0" lvl="0" indent="0" algn="l" rtl="0">
              <a:spcBef>
                <a:spcPts val="0"/>
              </a:spcBef>
              <a:spcAft>
                <a:spcPts val="0"/>
              </a:spcAft>
              <a:buNone/>
            </a:pPr>
            <a:r>
              <a:rPr lang="en-AU" dirty="0"/>
              <a:t> </a:t>
            </a:r>
          </a:p>
          <a:p>
            <a:pPr marL="0" lvl="0" indent="0" algn="l" rtl="0">
              <a:spcBef>
                <a:spcPts val="0"/>
              </a:spcBef>
              <a:spcAft>
                <a:spcPts val="0"/>
              </a:spcAft>
              <a:buNone/>
            </a:pPr>
            <a:r>
              <a:rPr lang="en-AU" b="1" dirty="0"/>
              <a:t>A build on E8 is make sure you are monitoring your internet footprint and cloud configurations</a:t>
            </a:r>
            <a:r>
              <a:rPr lang="en-AU" dirty="0"/>
              <a:t>…</a:t>
            </a:r>
          </a:p>
          <a:p>
            <a:pPr marL="0" lvl="0" indent="0" algn="l" rtl="0">
              <a:spcBef>
                <a:spcPts val="0"/>
              </a:spcBef>
              <a:spcAft>
                <a:spcPts val="0"/>
              </a:spcAft>
              <a:buNone/>
            </a:pPr>
            <a:r>
              <a:rPr lang="en-AU" dirty="0"/>
              <a:t>Be the first to know if an internet facing vulnerability or unauthorised systems are exposed to the internet.</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Additionally </a:t>
            </a:r>
            <a:r>
              <a:rPr lang="en-AU" b="1" dirty="0"/>
              <a:t>make sure you are minimising the personal or sensitive data you are collecting and storing</a:t>
            </a:r>
            <a:r>
              <a:rPr lang="en-AU" dirty="0"/>
              <a:t>.  </a:t>
            </a:r>
          </a:p>
          <a:p>
            <a:pPr marL="0" lvl="0" indent="0" algn="l" rtl="0">
              <a:spcBef>
                <a:spcPts val="0"/>
              </a:spcBef>
              <a:spcAft>
                <a:spcPts val="0"/>
              </a:spcAft>
              <a:buNone/>
            </a:pPr>
            <a:r>
              <a:rPr lang="en-AU" dirty="0"/>
              <a:t>If you don’t need it don’t get it.  </a:t>
            </a:r>
          </a:p>
          <a:p>
            <a:pPr marL="0" lvl="0" indent="0" algn="l" rtl="0">
              <a:spcBef>
                <a:spcPts val="0"/>
              </a:spcBef>
              <a:spcAft>
                <a:spcPts val="0"/>
              </a:spcAft>
              <a:buNone/>
            </a:pPr>
            <a:r>
              <a:rPr lang="en-AU" dirty="0"/>
              <a:t>If you no longer have a need then delete it or tokenise.  </a:t>
            </a:r>
          </a:p>
          <a:p>
            <a:pPr marL="0" lvl="0" indent="0" algn="l" rtl="0">
              <a:spcBef>
                <a:spcPts val="0"/>
              </a:spcBef>
              <a:spcAft>
                <a:spcPts val="0"/>
              </a:spcAft>
              <a:buNone/>
            </a:pPr>
            <a:r>
              <a:rPr lang="en-AU" dirty="0"/>
              <a:t>It is a regulatory requirement, and it reduces the risk in the event of a breach.  </a:t>
            </a:r>
          </a:p>
          <a:p>
            <a:pPr marL="0" lvl="0" indent="0" algn="l" rtl="0">
              <a:spcBef>
                <a:spcPts val="0"/>
              </a:spcBef>
              <a:spcAft>
                <a:spcPts val="0"/>
              </a:spcAft>
              <a:buNone/>
            </a:pPr>
            <a:r>
              <a:rPr lang="en-AU" dirty="0"/>
              <a:t>.</a:t>
            </a:r>
          </a:p>
          <a:p>
            <a:pPr marL="0" lvl="0" indent="0" algn="l" rtl="0">
              <a:spcBef>
                <a:spcPts val="0"/>
              </a:spcBef>
              <a:spcAft>
                <a:spcPts val="0"/>
              </a:spcAft>
              <a:buNone/>
            </a:pPr>
            <a:endParaRPr lang="en-AU" dirty="0"/>
          </a:p>
          <a:p>
            <a:pPr marL="0" lvl="0" indent="0" algn="l" rtl="0">
              <a:spcBef>
                <a:spcPts val="0"/>
              </a:spcBef>
              <a:spcAft>
                <a:spcPts val="0"/>
              </a:spcAft>
              <a:buNone/>
            </a:pPr>
            <a:r>
              <a:rPr lang="en-AU" b="1" dirty="0"/>
              <a:t>Use Digital Rights Management or (DRM) </a:t>
            </a:r>
            <a:r>
              <a:rPr lang="en-AU" dirty="0"/>
              <a:t>to protect teams that have sensitive documents, especially in transit.  It is included in e5.  If documents are DRM protected, then they are safe if stolen in a </a:t>
            </a:r>
            <a:r>
              <a:rPr lang="en-AU" dirty="0" err="1"/>
              <a:t>MOVEiT</a:t>
            </a:r>
            <a:r>
              <a:rPr lang="en-AU" dirty="0"/>
              <a:t> or </a:t>
            </a:r>
            <a:r>
              <a:rPr lang="en-AU" dirty="0" err="1"/>
              <a:t>Accelion</a:t>
            </a:r>
            <a:r>
              <a:rPr lang="en-AU" dirty="0"/>
              <a:t> type breach.  </a:t>
            </a:r>
          </a:p>
          <a:p>
            <a:pPr marL="0" lvl="0" indent="0" algn="l" rtl="0">
              <a:spcBef>
                <a:spcPts val="0"/>
              </a:spcBef>
              <a:spcAft>
                <a:spcPts val="0"/>
              </a:spcAft>
              <a:buNone/>
            </a:pPr>
            <a:r>
              <a:rPr lang="en-AU" dirty="0"/>
              <a:t>They are protected no matter where they are much like an iTunes music file.</a:t>
            </a:r>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6739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1" dirty="0"/>
              <a:t>countermeasure development</a:t>
            </a:r>
            <a:r>
              <a:rPr lang="en-AU" dirty="0"/>
              <a:t>.  </a:t>
            </a:r>
          </a:p>
          <a:p>
            <a:pPr marL="0" lvl="0" indent="0" algn="l" rtl="0">
              <a:spcBef>
                <a:spcPts val="0"/>
              </a:spcBef>
              <a:spcAft>
                <a:spcPts val="0"/>
              </a:spcAft>
              <a:buNone/>
            </a:pPr>
            <a:r>
              <a:rPr lang="en-AU" dirty="0"/>
              <a:t>This is the </a:t>
            </a:r>
            <a:r>
              <a:rPr lang="en-AU" b="1" dirty="0"/>
              <a:t>operational cycle to inform the implementation of further preventive or detective controls</a:t>
            </a:r>
            <a:r>
              <a:rPr lang="en-AU" dirty="0"/>
              <a:t>.</a:t>
            </a:r>
          </a:p>
          <a:p>
            <a:pPr marL="0" lvl="0" indent="0" algn="l" rtl="0">
              <a:spcBef>
                <a:spcPts val="0"/>
              </a:spcBef>
              <a:spcAft>
                <a:spcPts val="0"/>
              </a:spcAft>
              <a:buNone/>
            </a:pPr>
            <a:r>
              <a:rPr lang="en-AU" dirty="0"/>
              <a:t>This </a:t>
            </a:r>
            <a:r>
              <a:rPr lang="en-AU" b="1" dirty="0"/>
              <a:t>addresses the missing compliance question about defining what we should we be monitoring for</a:t>
            </a:r>
            <a:r>
              <a:rPr lang="en-AU" dirty="0"/>
              <a:t>.</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We can identify actors and identify their techniques, </a:t>
            </a:r>
          </a:p>
          <a:p>
            <a:pPr marL="0" lvl="0" indent="0" algn="l" rtl="0">
              <a:spcBef>
                <a:spcPts val="0"/>
              </a:spcBef>
              <a:spcAft>
                <a:spcPts val="0"/>
              </a:spcAft>
              <a:buNone/>
            </a:pPr>
            <a:r>
              <a:rPr lang="en-AU" dirty="0"/>
              <a:t>but the </a:t>
            </a:r>
            <a:r>
              <a:rPr lang="en-AU" b="1" dirty="0"/>
              <a:t>operational challenge has always been how to turn knowledge of techniques into operational outcomes</a:t>
            </a:r>
            <a:r>
              <a:rPr lang="en-AU" dirty="0"/>
              <a:t>.  </a:t>
            </a:r>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r>
              <a:rPr lang="en-AU" b="1" dirty="0"/>
              <a:t>In 2019 Red Canary published an open-source library of tests </a:t>
            </a:r>
            <a:r>
              <a:rPr lang="en-AU" dirty="0"/>
              <a:t>for every technique and they maintain this library on </a:t>
            </a:r>
            <a:r>
              <a:rPr lang="en-AU" dirty="0" err="1"/>
              <a:t>Github</a:t>
            </a:r>
            <a:r>
              <a:rPr lang="en-AU" dirty="0"/>
              <a:t>.  </a:t>
            </a:r>
          </a:p>
          <a:p>
            <a:pPr marL="0" lvl="0" indent="0" algn="l" rtl="0">
              <a:spcBef>
                <a:spcPts val="0"/>
              </a:spcBef>
              <a:spcAft>
                <a:spcPts val="0"/>
              </a:spcAft>
              <a:buNone/>
            </a:pPr>
            <a:r>
              <a:rPr lang="en-AU" dirty="0"/>
              <a:t>This is one way to fill the gap between knowing the technique and developing countermeasures in a consistent, operational way.</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We now </a:t>
            </a:r>
            <a:r>
              <a:rPr lang="en-AU" b="1" dirty="0"/>
              <a:t>have the actors, techniques, and associated </a:t>
            </a:r>
            <a:r>
              <a:rPr lang="en-AU" dirty="0"/>
              <a:t>tests we can use to identity security gaps and develop countermeasures.</a:t>
            </a:r>
          </a:p>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7549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Pragmatically, turning threat insights into something actionable looks like this.  </a:t>
            </a:r>
          </a:p>
          <a:p>
            <a:pPr marL="0" lvl="0" indent="0" algn="l" rtl="0">
              <a:spcBef>
                <a:spcPts val="0"/>
              </a:spcBef>
              <a:spcAft>
                <a:spcPts val="0"/>
              </a:spcAft>
              <a:buNone/>
            </a:pPr>
            <a:endParaRPr lang="en-AU" dirty="0"/>
          </a:p>
          <a:p>
            <a:pPr marL="0" lvl="0" indent="0" algn="l" rtl="0">
              <a:spcBef>
                <a:spcPts val="0"/>
              </a:spcBef>
              <a:spcAft>
                <a:spcPts val="0"/>
              </a:spcAft>
              <a:buNone/>
            </a:pPr>
            <a:r>
              <a:rPr lang="en-AU" b="1" dirty="0"/>
              <a:t>Start by understanding your organisation and its potential interest to different adversary types</a:t>
            </a:r>
            <a:r>
              <a:rPr lang="en-AU" dirty="0"/>
              <a:t>.  </a:t>
            </a:r>
          </a:p>
          <a:p>
            <a:pPr marL="0" lvl="0" indent="0" algn="l" rtl="0">
              <a:spcBef>
                <a:spcPts val="0"/>
              </a:spcBef>
              <a:spcAft>
                <a:spcPts val="0"/>
              </a:spcAft>
              <a:buNone/>
            </a:pPr>
            <a:r>
              <a:rPr lang="en-AU" dirty="0"/>
              <a:t>Consider your organisations level of </a:t>
            </a:r>
            <a:r>
              <a:rPr lang="en-AU" b="1" dirty="0"/>
              <a:t>strategic interest, industry sector and geographic location</a:t>
            </a:r>
            <a:r>
              <a:rPr lang="en-AU" dirty="0"/>
              <a:t>.  </a:t>
            </a:r>
          </a:p>
          <a:p>
            <a:pPr marL="0" lvl="0" indent="0" algn="l" rtl="0">
              <a:spcBef>
                <a:spcPts val="0"/>
              </a:spcBef>
              <a:spcAft>
                <a:spcPts val="0"/>
              </a:spcAft>
              <a:buNone/>
            </a:pPr>
            <a:r>
              <a:rPr lang="en-AU" dirty="0"/>
              <a:t>Might also consider </a:t>
            </a:r>
            <a:r>
              <a:rPr lang="en-AU" b="1" dirty="0"/>
              <a:t>political agendas, potential ideology conflicts, whom you do business with</a:t>
            </a:r>
            <a:r>
              <a:rPr lang="en-AU" dirty="0"/>
              <a:t>.</a:t>
            </a:r>
          </a:p>
          <a:p>
            <a:pPr marL="0" lvl="0" indent="0" algn="l" rtl="0">
              <a:spcBef>
                <a:spcPts val="0"/>
              </a:spcBef>
              <a:spcAft>
                <a:spcPts val="0"/>
              </a:spcAft>
              <a:buNone/>
            </a:pPr>
            <a:endParaRPr lang="en-AU" dirty="0"/>
          </a:p>
          <a:p>
            <a:pPr marL="0" lvl="0" indent="0" algn="l" rtl="0">
              <a:spcBef>
                <a:spcPts val="0"/>
              </a:spcBef>
              <a:spcAft>
                <a:spcPts val="0"/>
              </a:spcAft>
              <a:buNone/>
            </a:pPr>
            <a:r>
              <a:rPr lang="en-AU" b="1" dirty="0"/>
              <a:t>Converge from a broad threat view to specific adversaries of interest</a:t>
            </a:r>
            <a:r>
              <a:rPr lang="en-AU" dirty="0"/>
              <a:t>.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The </a:t>
            </a:r>
            <a:r>
              <a:rPr lang="en-AU" b="1" dirty="0"/>
              <a:t>adversary groups relevant to your organisation will allow you to map the techniques </a:t>
            </a:r>
            <a:r>
              <a:rPr lang="en-AU" dirty="0"/>
              <a:t>in use.  </a:t>
            </a:r>
          </a:p>
          <a:p>
            <a:pPr marL="0" lvl="0" indent="0" algn="l" rtl="0">
              <a:spcBef>
                <a:spcPts val="0"/>
              </a:spcBef>
              <a:spcAft>
                <a:spcPts val="0"/>
              </a:spcAft>
              <a:buNone/>
            </a:pPr>
            <a:r>
              <a:rPr lang="en-AU" dirty="0"/>
              <a:t>Mitre, DFIR, other intel sources all list the Techniques.  </a:t>
            </a:r>
          </a:p>
          <a:p>
            <a:pPr marL="0" lvl="0" indent="0" algn="l" rtl="0">
              <a:spcBef>
                <a:spcPts val="0"/>
              </a:spcBef>
              <a:spcAft>
                <a:spcPts val="0"/>
              </a:spcAft>
              <a:buNone/>
            </a:pPr>
            <a:r>
              <a:rPr lang="en-AU" dirty="0"/>
              <a:t>Most modern intel reports also map observed techniques at the end of the report.</a:t>
            </a:r>
          </a:p>
          <a:p>
            <a:pPr marL="0" lvl="0" indent="0" algn="l" rtl="0">
              <a:spcBef>
                <a:spcPts val="0"/>
              </a:spcBef>
              <a:spcAft>
                <a:spcPts val="0"/>
              </a:spcAft>
              <a:buNone/>
            </a:pPr>
            <a:endParaRPr lang="en-AU" dirty="0"/>
          </a:p>
          <a:p>
            <a:pPr marL="0" lvl="0" indent="0" algn="l" rtl="0">
              <a:spcBef>
                <a:spcPts val="0"/>
              </a:spcBef>
              <a:spcAft>
                <a:spcPts val="0"/>
              </a:spcAft>
              <a:buNone/>
            </a:pPr>
            <a:r>
              <a:rPr lang="en-AU" b="1" dirty="0"/>
              <a:t>Then map the list of techniques to the Atomic tests </a:t>
            </a:r>
            <a:r>
              <a:rPr lang="en-AU" dirty="0"/>
              <a:t>from Red Canary and </a:t>
            </a:r>
            <a:r>
              <a:rPr lang="en-AU" b="1" dirty="0"/>
              <a:t>test your ability to block or detect the technique</a:t>
            </a:r>
            <a:r>
              <a:rPr lang="en-AU" dirty="0"/>
              <a:t>.  </a:t>
            </a:r>
          </a:p>
          <a:p>
            <a:pPr marL="0" lvl="0" indent="0" algn="l" rtl="0">
              <a:spcBef>
                <a:spcPts val="0"/>
              </a:spcBef>
              <a:spcAft>
                <a:spcPts val="0"/>
              </a:spcAft>
              <a:buNone/>
            </a:pPr>
            <a:r>
              <a:rPr lang="en-AU" dirty="0"/>
              <a:t>You will soon find that your security stack fails to prevent a significant number of the tests.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For those that fail, check to see if you can </a:t>
            </a:r>
            <a:r>
              <a:rPr lang="en-AU" b="1" dirty="0"/>
              <a:t>put a preventive control in place or write detection logic for your SIEM </a:t>
            </a:r>
            <a:r>
              <a:rPr lang="en-AU" dirty="0"/>
              <a:t>to alert the SOC.  Repeat.</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It is the </a:t>
            </a:r>
            <a:r>
              <a:rPr lang="en-AU" b="1" dirty="0"/>
              <a:t>lack of this robust threat to countermeasure cycle that is leading to a proliferation of breaches</a:t>
            </a:r>
            <a:r>
              <a:rPr lang="en-AU" dirty="0"/>
              <a:t>.  </a:t>
            </a:r>
          </a:p>
          <a:p>
            <a:pPr marL="0" lvl="0" indent="0" algn="l" rtl="0">
              <a:spcBef>
                <a:spcPts val="0"/>
              </a:spcBef>
              <a:spcAft>
                <a:spcPts val="0"/>
              </a:spcAft>
              <a:buNone/>
            </a:pPr>
            <a:r>
              <a:rPr lang="en-AU" dirty="0"/>
              <a:t>This should form part of an iterative monthly operations lifecycle.  </a:t>
            </a:r>
          </a:p>
          <a:p>
            <a:pPr marL="0" lvl="0" indent="0" algn="l" rtl="0">
              <a:spcBef>
                <a:spcPts val="0"/>
              </a:spcBef>
              <a:spcAft>
                <a:spcPts val="0"/>
              </a:spcAft>
              <a:buNone/>
            </a:pPr>
            <a:r>
              <a:rPr lang="en-AU" dirty="0"/>
              <a:t>Organisations should be able to </a:t>
            </a:r>
            <a:r>
              <a:rPr lang="en-AU" b="1" dirty="0"/>
              <a:t>demonstrate the backlog of countermeasures proposed for development</a:t>
            </a:r>
            <a:r>
              <a:rPr lang="en-AU" dirty="0"/>
              <a:t>.</a:t>
            </a:r>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p:txBody>
      </p:sp>
    </p:spTree>
    <p:extLst>
      <p:ext uri="{BB962C8B-B14F-4D97-AF65-F5344CB8AC3E}">
        <p14:creationId xmlns:p14="http://schemas.microsoft.com/office/powerpoint/2010/main" val="168028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2023 ransomware groups changed.  We are hearing </a:t>
            </a:r>
            <a:r>
              <a:rPr lang="en-AU" b="1" dirty="0" err="1"/>
              <a:t>Lockbit</a:t>
            </a:r>
            <a:r>
              <a:rPr lang="en-AU" b="1" dirty="0"/>
              <a:t>, </a:t>
            </a:r>
            <a:r>
              <a:rPr lang="en-AU" b="1" dirty="0" err="1"/>
              <a:t>BlackCat</a:t>
            </a:r>
            <a:r>
              <a:rPr lang="en-AU" b="1" dirty="0"/>
              <a:t>, </a:t>
            </a:r>
            <a:r>
              <a:rPr lang="en-AU" b="1" dirty="0" err="1"/>
              <a:t>AlphV</a:t>
            </a:r>
            <a:r>
              <a:rPr lang="en-AU" b="1" dirty="0"/>
              <a:t> and Royal </a:t>
            </a:r>
            <a:r>
              <a:rPr lang="en-AU" dirty="0"/>
              <a:t>rather than </a:t>
            </a:r>
            <a:r>
              <a:rPr lang="en-AU" b="1" dirty="0"/>
              <a:t>Conti, </a:t>
            </a:r>
            <a:r>
              <a:rPr lang="en-AU" b="1" dirty="0" err="1"/>
              <a:t>REvil</a:t>
            </a:r>
            <a:r>
              <a:rPr lang="en-AU" b="1" dirty="0"/>
              <a:t> and Hive</a:t>
            </a:r>
            <a:r>
              <a:rPr lang="en-AU" dirty="0"/>
              <a:t>.</a:t>
            </a:r>
          </a:p>
          <a:p>
            <a:endParaRPr lang="en-AU" dirty="0"/>
          </a:p>
          <a:p>
            <a:r>
              <a:rPr lang="en-AU" dirty="0"/>
              <a:t>What is key to understand is that the new groups are </a:t>
            </a:r>
            <a:r>
              <a:rPr lang="en-AU" b="1" dirty="0"/>
              <a:t>mostly formed from the splintering of the previous actors</a:t>
            </a:r>
            <a:r>
              <a:rPr lang="en-AU" dirty="0"/>
              <a:t>.  </a:t>
            </a:r>
          </a:p>
          <a:p>
            <a:r>
              <a:rPr lang="en-AU" dirty="0"/>
              <a:t>They </a:t>
            </a:r>
            <a:r>
              <a:rPr lang="en-AU" b="1" dirty="0"/>
              <a:t>take with them the techniques and code base </a:t>
            </a:r>
            <a:r>
              <a:rPr lang="en-AU" dirty="0"/>
              <a:t>and introduce some variations. </a:t>
            </a:r>
          </a:p>
          <a:p>
            <a:endParaRPr lang="en-AU" dirty="0"/>
          </a:p>
          <a:p>
            <a:r>
              <a:rPr lang="en-AU" dirty="0"/>
              <a:t> The techniques </a:t>
            </a:r>
            <a:r>
              <a:rPr lang="en-AU" b="1" dirty="0"/>
              <a:t>stay relevant, and persistent</a:t>
            </a:r>
            <a:r>
              <a:rPr lang="en-AU" dirty="0"/>
              <a:t>.</a:t>
            </a:r>
          </a:p>
          <a:p>
            <a:endParaRPr lang="en-AU" dirty="0"/>
          </a:p>
          <a:p>
            <a:endParaRPr lang="en-AU" dirty="0"/>
          </a:p>
        </p:txBody>
      </p:sp>
      <p:sp>
        <p:nvSpPr>
          <p:cNvPr id="4" name="Slide Number Placeholder 3"/>
          <p:cNvSpPr>
            <a:spLocks noGrp="1"/>
          </p:cNvSpPr>
          <p:nvPr>
            <p:ph type="sldNum" sz="quarter" idx="5"/>
          </p:nvPr>
        </p:nvSpPr>
        <p:spPr/>
        <p:txBody>
          <a:bodyPr/>
          <a:lstStyle/>
          <a:p>
            <a:fld id="{0692A1B5-BEC3-4BE2-B56F-569512999070}" type="slidenum">
              <a:rPr lang="en-AU" smtClean="0"/>
              <a:t>15</a:t>
            </a:fld>
            <a:endParaRPr lang="en-AU"/>
          </a:p>
        </p:txBody>
      </p:sp>
    </p:spTree>
    <p:extLst>
      <p:ext uri="{BB962C8B-B14F-4D97-AF65-F5344CB8AC3E}">
        <p14:creationId xmlns:p14="http://schemas.microsoft.com/office/powerpoint/2010/main" val="71665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Ultimately, the intent is to gain an understanding of where your security weaknesses lie.</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This is a snapshot of the Mitre Attack navigator tool that is also free.</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Techniques with </a:t>
            </a:r>
            <a:r>
              <a:rPr lang="en-AU" b="1" dirty="0"/>
              <a:t>no colour indicate that technique is not is use </a:t>
            </a:r>
            <a:r>
              <a:rPr lang="en-AU" dirty="0"/>
              <a:t>by the extortion actors identified.</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The </a:t>
            </a:r>
            <a:r>
              <a:rPr lang="en-AU" b="1" dirty="0"/>
              <a:t>greener the technique the more atomic tests were successfully prevented or detected </a:t>
            </a:r>
            <a:r>
              <a:rPr lang="en-AU" dirty="0"/>
              <a:t>by the SOC.  </a:t>
            </a:r>
          </a:p>
          <a:p>
            <a:pPr marL="0" lvl="0" indent="0" algn="l" rtl="0">
              <a:spcBef>
                <a:spcPts val="0"/>
              </a:spcBef>
              <a:spcAft>
                <a:spcPts val="0"/>
              </a:spcAft>
              <a:buNone/>
            </a:pPr>
            <a:r>
              <a:rPr lang="en-AU" dirty="0"/>
              <a:t>The </a:t>
            </a:r>
            <a:r>
              <a:rPr lang="en-AU" b="1" dirty="0"/>
              <a:t>more red the more the tests went undetected and these should inform the countermeasure backlog</a:t>
            </a:r>
            <a:r>
              <a:rPr lang="en-AU"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828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Progressive Containment.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Organisation are </a:t>
            </a:r>
            <a:r>
              <a:rPr lang="en-AU" b="1" dirty="0"/>
              <a:t>dependent on internet </a:t>
            </a:r>
            <a:r>
              <a:rPr lang="en-AU" dirty="0"/>
              <a:t>SaaS, AAD, o365, EDI.  </a:t>
            </a:r>
          </a:p>
          <a:p>
            <a:pPr marL="0" lvl="0" indent="0" algn="l" rtl="0">
              <a:spcBef>
                <a:spcPts val="0"/>
              </a:spcBef>
              <a:spcAft>
                <a:spcPts val="0"/>
              </a:spcAft>
              <a:buNone/>
            </a:pPr>
            <a:r>
              <a:rPr lang="en-AU" b="1" dirty="0"/>
              <a:t>Pre-define firewall policies </a:t>
            </a:r>
            <a:r>
              <a:rPr lang="en-AU" dirty="0"/>
              <a:t>that </a:t>
            </a:r>
            <a:r>
              <a:rPr lang="en-AU" b="1" dirty="0"/>
              <a:t>escalate containment from partial to complete </a:t>
            </a:r>
            <a:r>
              <a:rPr lang="en-AU" dirty="0"/>
              <a:t>internet isolation. </a:t>
            </a:r>
          </a:p>
          <a:p>
            <a:pPr marL="0" lvl="0" indent="0" algn="l" rtl="0">
              <a:spcBef>
                <a:spcPts val="0"/>
              </a:spcBef>
              <a:spcAft>
                <a:spcPts val="0"/>
              </a:spcAft>
              <a:buNone/>
            </a:pPr>
            <a:r>
              <a:rPr lang="en-AU" dirty="0"/>
              <a:t>It is much easier to define policies now rather than when you are in the chaos of IR.</a:t>
            </a:r>
          </a:p>
          <a:p>
            <a:pPr marL="0" lvl="0" indent="0" algn="l" rtl="0">
              <a:spcBef>
                <a:spcPts val="0"/>
              </a:spcBef>
              <a:spcAft>
                <a:spcPts val="0"/>
              </a:spcAft>
              <a:buNone/>
            </a:pPr>
            <a:r>
              <a:rPr lang="en-AU" dirty="0"/>
              <a:t>The idea is to try and </a:t>
            </a:r>
            <a:r>
              <a:rPr lang="en-AU" b="1" dirty="0"/>
              <a:t>keep business critical applications operating while disrupting C2</a:t>
            </a:r>
            <a:r>
              <a:rPr lang="en-AU" dirty="0"/>
              <a:t>.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Obtain </a:t>
            </a:r>
            <a:r>
              <a:rPr lang="en-AU" b="1" dirty="0"/>
              <a:t>executive pre-approval for Authority to Act </a:t>
            </a:r>
            <a:r>
              <a:rPr lang="en-AU" dirty="0"/>
              <a:t>delegation in relation to isolating internet for containment.  </a:t>
            </a:r>
          </a:p>
          <a:p>
            <a:pPr marL="0" lvl="0" indent="0" algn="l" rtl="0">
              <a:spcBef>
                <a:spcPts val="0"/>
              </a:spcBef>
              <a:spcAft>
                <a:spcPts val="0"/>
              </a:spcAft>
              <a:buNone/>
            </a:pPr>
            <a:r>
              <a:rPr lang="en-AU" dirty="0"/>
              <a:t>There have been examples where delays in establishing crisis committees and approvals have worsened an intrusion significantly.</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Now is the time to </a:t>
            </a:r>
            <a:r>
              <a:rPr lang="en-AU" b="1" dirty="0"/>
              <a:t>revisit your backup capability</a:t>
            </a:r>
            <a:r>
              <a:rPr lang="en-AU" dirty="0"/>
              <a:t>.  </a:t>
            </a:r>
          </a:p>
          <a:p>
            <a:pPr marL="0" lvl="0" indent="0" algn="l" rtl="0">
              <a:spcBef>
                <a:spcPts val="0"/>
              </a:spcBef>
              <a:spcAft>
                <a:spcPts val="0"/>
              </a:spcAft>
              <a:buNone/>
            </a:pPr>
            <a:r>
              <a:rPr lang="en-AU" dirty="0"/>
              <a:t>Are the backups </a:t>
            </a:r>
            <a:r>
              <a:rPr lang="en-AU" b="1" dirty="0"/>
              <a:t>immutable</a:t>
            </a:r>
            <a:r>
              <a:rPr lang="en-AU" dirty="0"/>
              <a:t>,</a:t>
            </a:r>
          </a:p>
          <a:p>
            <a:pPr marL="0" lvl="0" indent="0" algn="l" rtl="0">
              <a:spcBef>
                <a:spcPts val="0"/>
              </a:spcBef>
              <a:spcAft>
                <a:spcPts val="0"/>
              </a:spcAft>
              <a:buNone/>
            </a:pPr>
            <a:r>
              <a:rPr lang="en-AU" dirty="0"/>
              <a:t> can they be </a:t>
            </a:r>
            <a:r>
              <a:rPr lang="en-AU" b="1" dirty="0"/>
              <a:t>accessed if the AD </a:t>
            </a:r>
            <a:r>
              <a:rPr lang="en-AU" dirty="0"/>
              <a:t>is compromised, who has </a:t>
            </a:r>
            <a:r>
              <a:rPr lang="en-AU" b="1" dirty="0"/>
              <a:t>permissions to alter and delete</a:t>
            </a:r>
            <a:r>
              <a:rPr lang="en-AU" dirty="0"/>
              <a:t>?  </a:t>
            </a:r>
          </a:p>
          <a:p>
            <a:pPr marL="0" lvl="0" indent="0" algn="l" rtl="0">
              <a:spcBef>
                <a:spcPts val="0"/>
              </a:spcBef>
              <a:spcAft>
                <a:spcPts val="0"/>
              </a:spcAft>
              <a:buNone/>
            </a:pPr>
            <a:r>
              <a:rPr lang="en-AU" dirty="0"/>
              <a:t>Do the backups allow </a:t>
            </a:r>
            <a:r>
              <a:rPr lang="en-AU" b="1" dirty="0"/>
              <a:t>rolling back </a:t>
            </a:r>
            <a:r>
              <a:rPr lang="en-AU" dirty="0"/>
              <a:t>to any time within the last 90 days?</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Establish an </a:t>
            </a:r>
            <a:r>
              <a:rPr lang="en-AU" b="1" dirty="0"/>
              <a:t>out of band comms strategy</a:t>
            </a:r>
            <a:r>
              <a:rPr lang="en-AU" dirty="0"/>
              <a:t>.  If email is down how will you coordinate response?  Think about using an alternate tenancy or setting up call trees.</a:t>
            </a:r>
          </a:p>
          <a:p>
            <a:pPr marL="0" lvl="0" indent="0" algn="l" rtl="0">
              <a:spcBef>
                <a:spcPts val="0"/>
              </a:spcBef>
              <a:spcAft>
                <a:spcPts val="0"/>
              </a:spcAft>
              <a:buNone/>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Practice – involve ELT and do separate technical sessions. Take an </a:t>
            </a:r>
            <a:r>
              <a:rPr lang="en-AU" b="1" dirty="0"/>
              <a:t>existing breach in the media and use it as the basis for the drill</a:t>
            </a:r>
            <a:r>
              <a:rPr lang="en-AU" dirty="0"/>
              <a:t>.</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	</a:t>
            </a:r>
            <a:r>
              <a:rPr lang="en-AU" b="1" dirty="0"/>
              <a:t>Communications</a:t>
            </a:r>
            <a:r>
              <a:rPr lang="en-AU" dirty="0"/>
              <a:t> should be pre-planned</a:t>
            </a:r>
          </a:p>
          <a:p>
            <a:pPr marL="0" lvl="0" indent="0" algn="l" rtl="0">
              <a:spcBef>
                <a:spcPts val="0"/>
              </a:spcBef>
              <a:spcAft>
                <a:spcPts val="0"/>
              </a:spcAft>
              <a:buNone/>
            </a:pPr>
            <a:r>
              <a:rPr lang="en-AU" dirty="0"/>
              <a:t>	Will you </a:t>
            </a:r>
            <a:r>
              <a:rPr lang="en-AU" b="1" dirty="0"/>
              <a:t>pay a ransom</a:t>
            </a:r>
            <a:r>
              <a:rPr lang="en-AU" dirty="0"/>
              <a:t>.</a:t>
            </a:r>
          </a:p>
          <a:p>
            <a:pPr marL="0" lvl="0" indent="0" algn="l" rtl="0">
              <a:spcBef>
                <a:spcPts val="0"/>
              </a:spcBef>
              <a:spcAft>
                <a:spcPts val="0"/>
              </a:spcAft>
              <a:buNone/>
            </a:pPr>
            <a:r>
              <a:rPr lang="en-AU" dirty="0"/>
              <a:t>	What is </a:t>
            </a:r>
            <a:r>
              <a:rPr lang="en-AU" b="1" dirty="0"/>
              <a:t>the priority for system </a:t>
            </a:r>
            <a:r>
              <a:rPr lang="en-AU" dirty="0"/>
              <a:t>restoration?</a:t>
            </a:r>
          </a:p>
          <a:p>
            <a:pPr marL="0" lvl="0" indent="0" algn="l" rtl="0">
              <a:spcBef>
                <a:spcPts val="0"/>
              </a:spcBef>
              <a:spcAft>
                <a:spcPts val="0"/>
              </a:spcAft>
              <a:buNone/>
            </a:pPr>
            <a:r>
              <a:rPr lang="en-AU" dirty="0"/>
              <a:t>	</a:t>
            </a:r>
          </a:p>
          <a:p>
            <a:pPr marL="0" lvl="0" indent="0" algn="l" rtl="0">
              <a:spcBef>
                <a:spcPts val="0"/>
              </a:spcBef>
              <a:spcAft>
                <a:spcPts val="0"/>
              </a:spcAft>
              <a:buNone/>
            </a:pPr>
            <a:r>
              <a:rPr lang="en-AU" dirty="0"/>
              <a:t>How will you maintain </a:t>
            </a:r>
            <a:r>
              <a:rPr lang="en-AU" b="1" dirty="0"/>
              <a:t>IR and forensics at scale for an extended period</a:t>
            </a:r>
            <a:r>
              <a:rPr lang="en-AU" dirty="0"/>
              <a:t>.  Most MSSP’s do not have this in their contract – retainer to secure resources?</a:t>
            </a:r>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646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098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6836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AU" dirty="0"/>
          </a:p>
          <a:p>
            <a:pPr marL="0" lvl="0" indent="0" algn="l" rtl="0">
              <a:spcBef>
                <a:spcPts val="0"/>
              </a:spcBef>
              <a:spcAft>
                <a:spcPts val="0"/>
              </a:spcAft>
              <a:buNone/>
            </a:pPr>
            <a:r>
              <a:rPr lang="en-AU" b="1" dirty="0"/>
              <a:t>Adversaries have access to our security stack </a:t>
            </a:r>
            <a:r>
              <a:rPr lang="en-AU" dirty="0"/>
              <a:t>and test to find ways of circumventing detection.  </a:t>
            </a:r>
          </a:p>
          <a:p>
            <a:pPr marL="0" lvl="0" indent="0" algn="l" rtl="0">
              <a:spcBef>
                <a:spcPts val="0"/>
              </a:spcBef>
              <a:spcAft>
                <a:spcPts val="0"/>
              </a:spcAft>
              <a:buNone/>
            </a:pPr>
            <a:r>
              <a:rPr lang="en-AU" dirty="0"/>
              <a:t>A security stack, left to itself, will not detect most of the actions performed by an experienced adversary.  </a:t>
            </a:r>
          </a:p>
          <a:p>
            <a:pPr marL="0" lvl="0" indent="0" algn="l" rtl="0">
              <a:spcBef>
                <a:spcPts val="0"/>
              </a:spcBef>
              <a:spcAft>
                <a:spcPts val="0"/>
              </a:spcAft>
              <a:buNone/>
            </a:pPr>
            <a:r>
              <a:rPr lang="en-AU" b="1" dirty="0"/>
              <a:t>Any pen tester or red teamer knows this</a:t>
            </a:r>
            <a:r>
              <a:rPr lang="en-AU" dirty="0"/>
              <a:t>.  This is why tools like cobalt strike exist, and adversaries continuously develop malware to avoid detection.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5532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5243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Vendors will give messages like ‘</a:t>
            </a:r>
            <a:r>
              <a:rPr lang="en-AU" b="1" dirty="0"/>
              <a:t>volumes increase because attacks are more sophisticated</a:t>
            </a:r>
            <a:r>
              <a:rPr lang="en-AU" dirty="0"/>
              <a:t>’, or ‘</a:t>
            </a:r>
            <a:r>
              <a:rPr lang="en-AU" b="1" dirty="0"/>
              <a:t>you should assume breach</a:t>
            </a:r>
            <a:r>
              <a:rPr lang="en-AU" dirty="0"/>
              <a:t>’</a:t>
            </a:r>
          </a:p>
          <a:p>
            <a:pPr marL="0" lvl="0" indent="0" algn="l" rtl="0">
              <a:spcBef>
                <a:spcPts val="0"/>
              </a:spcBef>
              <a:spcAft>
                <a:spcPts val="0"/>
              </a:spcAft>
              <a:buNone/>
            </a:pPr>
            <a:r>
              <a:rPr lang="en-AU" dirty="0"/>
              <a:t>Messaging is </a:t>
            </a:r>
            <a:r>
              <a:rPr lang="en-AU" b="1" dirty="0"/>
              <a:t>blurred by blending high end nations state intrusions with extortion </a:t>
            </a:r>
            <a:r>
              <a:rPr lang="en-AU" dirty="0"/>
              <a:t>and fraud actors.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But the </a:t>
            </a:r>
            <a:r>
              <a:rPr lang="en-AU" b="1" dirty="0"/>
              <a:t>reality is that extortion actors are not becoming more sophisticated</a:t>
            </a:r>
            <a:r>
              <a:rPr lang="en-AU" dirty="0"/>
              <a:t>.</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The </a:t>
            </a:r>
            <a:r>
              <a:rPr lang="en-AU" b="1" dirty="0"/>
              <a:t>facts are these</a:t>
            </a:r>
            <a:r>
              <a:rPr lang="en-AU" dirty="0"/>
              <a:t>.  Extortion actors gain access through </a:t>
            </a:r>
            <a:r>
              <a:rPr lang="en-AU" b="1" dirty="0"/>
              <a:t>unpatched vulnerabilities </a:t>
            </a:r>
            <a:r>
              <a:rPr lang="en-AU" dirty="0"/>
              <a:t>that are known.  They steal </a:t>
            </a:r>
            <a:r>
              <a:rPr lang="en-AU" b="1" dirty="0"/>
              <a:t>valid credentials</a:t>
            </a:r>
            <a:r>
              <a:rPr lang="en-AU" dirty="0"/>
              <a:t>.  Or they use </a:t>
            </a:r>
            <a:r>
              <a:rPr lang="en-AU" b="1" dirty="0"/>
              <a:t>phishing and web drive byes </a:t>
            </a:r>
            <a:r>
              <a:rPr lang="en-AU" dirty="0"/>
              <a:t>and all these techniques have been in use for a decade.</a:t>
            </a:r>
          </a:p>
          <a:p>
            <a:pPr marL="0" lvl="0" indent="0" algn="l" rtl="0">
              <a:spcBef>
                <a:spcPts val="0"/>
              </a:spcBef>
              <a:spcAft>
                <a:spcPts val="0"/>
              </a:spcAft>
              <a:buNone/>
            </a:pPr>
            <a:r>
              <a:rPr lang="en-AU" b="1" dirty="0"/>
              <a:t>Nations state intrusions and extortion intrusions are different, with different resources and different motivations</a:t>
            </a:r>
            <a:r>
              <a:rPr lang="en-AU"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636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Compliance frameworks often have statements like ‘</a:t>
            </a:r>
            <a:r>
              <a:rPr lang="en-AU" b="1" dirty="0"/>
              <a:t>event logs are monitored for signs of compromise</a:t>
            </a:r>
            <a:r>
              <a:rPr lang="en-AU" dirty="0"/>
              <a:t>’  but how?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are you monitoring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the failing of most compliance frameworks.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Any SIEM or EDR satisfies this generic requirement</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r>
              <a:rPr lang="en-AU" b="1" dirty="0"/>
              <a:t>E8 is a basic set of controls to defeat or limit intrusions.  </a:t>
            </a:r>
          </a:p>
          <a:p>
            <a:pPr marL="0" lvl="0" indent="0" algn="l" rtl="0">
              <a:spcBef>
                <a:spcPts val="0"/>
              </a:spcBef>
              <a:spcAft>
                <a:spcPts val="0"/>
              </a:spcAft>
              <a:buNone/>
            </a:pPr>
            <a:r>
              <a:rPr lang="en-AU" b="1" dirty="0"/>
              <a:t>If you have not implemented e8 to a maturity level 2 then you are at increased risk of a breach.</a:t>
            </a:r>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4478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Tech continues to seduce and distract </a:t>
            </a:r>
            <a:r>
              <a:rPr lang="en-US" dirty="0"/>
              <a:t>from established cyber </a:t>
            </a:r>
            <a:r>
              <a:rPr lang="en-US" dirty="0" err="1"/>
              <a:t>defence</a:t>
            </a:r>
            <a:r>
              <a:rPr lang="en-US" dirty="0"/>
              <a:t> fundamentals.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Attack.Mitre.org </a:t>
            </a:r>
            <a:r>
              <a:rPr lang="en-US" dirty="0"/>
              <a:t>was established a decade ago as a result of the Fort Meade Experiment.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t>
            </a:r>
            <a:r>
              <a:rPr lang="en-US" b="1" dirty="0"/>
              <a:t>Intrusion kill chain </a:t>
            </a:r>
            <a:r>
              <a:rPr lang="en-US" dirty="0"/>
              <a:t>was described by Lockheed Martin in 2011 and built on existing military kill chain theory.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t>
            </a:r>
            <a:r>
              <a:rPr lang="en-US" b="1" dirty="0"/>
              <a:t>Diamond Model of intrusion analysis </a:t>
            </a:r>
            <a:r>
              <a:rPr lang="en-US" dirty="0"/>
              <a:t>dates to pre-2013.</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781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AU" dirty="0"/>
          </a:p>
          <a:p>
            <a:pPr marL="0" lvl="0" indent="0" algn="l" rtl="0">
              <a:spcBef>
                <a:spcPts val="0"/>
              </a:spcBef>
              <a:spcAft>
                <a:spcPts val="0"/>
              </a:spcAft>
              <a:buNone/>
            </a:pPr>
            <a:r>
              <a:rPr lang="en-AU" i="1" dirty="0"/>
              <a:t>Fight the technique not the IoC</a:t>
            </a:r>
            <a:r>
              <a:rPr lang="en-AU" dirty="0"/>
              <a:t>.</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IoC’s are useful during an incident to identify other potentially compromised assets.  Their value decreases with the passage of time.</a:t>
            </a:r>
          </a:p>
          <a:p>
            <a:pPr marL="0" lvl="0" indent="0" algn="l" rtl="0">
              <a:spcBef>
                <a:spcPts val="0"/>
              </a:spcBef>
              <a:spcAft>
                <a:spcPts val="0"/>
              </a:spcAft>
              <a:buNone/>
            </a:pPr>
            <a:endParaRPr lang="en-AU" dirty="0"/>
          </a:p>
          <a:p>
            <a:pPr marL="0" lvl="0" indent="0" algn="l" rtl="0">
              <a:spcBef>
                <a:spcPts val="0"/>
              </a:spcBef>
              <a:spcAft>
                <a:spcPts val="0"/>
              </a:spcAft>
              <a:buNone/>
            </a:pPr>
            <a:r>
              <a:rPr lang="en-AU" b="1" dirty="0"/>
              <a:t>Techniques have a long lifespan</a:t>
            </a:r>
            <a:r>
              <a:rPr lang="en-AU" dirty="0"/>
              <a:t>, some spanning multiple years.  Detecting or preventing a technique in use by relevant actor should be the goal of the cyber defence team.</a:t>
            </a:r>
            <a:endParaRPr dirty="0"/>
          </a:p>
        </p:txBody>
      </p:sp>
    </p:spTree>
    <p:extLst>
      <p:ext uri="{BB962C8B-B14F-4D97-AF65-F5344CB8AC3E}">
        <p14:creationId xmlns:p14="http://schemas.microsoft.com/office/powerpoint/2010/main" val="267163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1" dirty="0"/>
              <a:t>Extortion techniques are repeated over and over against multiple victims across many years.</a:t>
            </a:r>
          </a:p>
          <a:p>
            <a:pPr marL="0" lvl="0" indent="0" algn="l" rtl="0">
              <a:spcBef>
                <a:spcPts val="0"/>
              </a:spcBef>
              <a:spcAft>
                <a:spcPts val="0"/>
              </a:spcAft>
              <a:buNone/>
            </a:pP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7277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4556ac09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4556ac09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67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635D-71FC-1194-6347-85A82F68E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738750A-17B8-9298-FCF9-9F8C5904D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66F7789-8319-FEC3-7694-81F43F6211F8}"/>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5" name="Footer Placeholder 4">
            <a:extLst>
              <a:ext uri="{FF2B5EF4-FFF2-40B4-BE49-F238E27FC236}">
                <a16:creationId xmlns:a16="http://schemas.microsoft.com/office/drawing/2014/main" id="{029C1D6C-FBD1-162B-75D1-90DBEB4FB0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6FFB2E-D908-ED09-1D97-0922CE88591D}"/>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364598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E129-3002-34C3-B12E-10DA27723E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E5F180-8B81-E7E7-E758-45EBC9086C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2B7495-C198-EF29-8B06-47FC7AD8FCEF}"/>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5" name="Footer Placeholder 4">
            <a:extLst>
              <a:ext uri="{FF2B5EF4-FFF2-40B4-BE49-F238E27FC236}">
                <a16:creationId xmlns:a16="http://schemas.microsoft.com/office/drawing/2014/main" id="{BB900443-8A1D-B749-B339-9C42132552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B8141E3-B149-CE25-1CEB-A1DBD888E872}"/>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158200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C7EAD-4D22-EC87-5647-095E9C531E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7A73CF2-B9C2-3868-5E61-5E41F519CF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3F88AD-5C12-E55A-4614-E21BCDF4E09A}"/>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5" name="Footer Placeholder 4">
            <a:extLst>
              <a:ext uri="{FF2B5EF4-FFF2-40B4-BE49-F238E27FC236}">
                <a16:creationId xmlns:a16="http://schemas.microsoft.com/office/drawing/2014/main" id="{67D6CDF3-5BC5-8D0D-C335-3EC2C668CD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A40C61-ADDA-795A-9CD6-ABAAB9A9801E}"/>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286945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F296803-83AA-4C93-9FD6-6EA77DDD921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7" name="Object 6" hidden="1">
                        <a:extLst>
                          <a:ext uri="{FF2B5EF4-FFF2-40B4-BE49-F238E27FC236}">
                            <a16:creationId xmlns:a16="http://schemas.microsoft.com/office/drawing/2014/main" id="{5F296803-83AA-4C93-9FD6-6EA77DDD92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9C6CDD-6C10-415B-A3D1-8489BA88AC3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Century Gothic" panose="020B0502020202020204" pitchFamily="34" charset="0"/>
            </a:endParaRPr>
          </a:p>
        </p:txBody>
      </p:sp>
      <p:sp>
        <p:nvSpPr>
          <p:cNvPr id="6" name="Rectangle 5">
            <a:extLst>
              <a:ext uri="{FF2B5EF4-FFF2-40B4-BE49-F238E27FC236}">
                <a16:creationId xmlns:a16="http://schemas.microsoft.com/office/drawing/2014/main" id="{4E3FCD25-9336-3A42-A86D-E60DA52FE051}"/>
              </a:ext>
            </a:extLst>
          </p:cNvPr>
          <p:cNvSpPr/>
          <p:nvPr userDrawn="1"/>
        </p:nvSpPr>
        <p:spPr>
          <a:xfrm>
            <a:off x="0" y="0"/>
            <a:ext cx="12192000" cy="7920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hasCustomPrompt="1"/>
          </p:nvPr>
        </p:nvSpPr>
        <p:spPr>
          <a:xfrm>
            <a:off x="335360" y="-27384"/>
            <a:ext cx="10972800" cy="792088"/>
          </a:xfrm>
          <a:prstGeom prst="rect">
            <a:avLst/>
          </a:prstGeom>
        </p:spPr>
        <p:txBody>
          <a:bodyPr anchor="ctr"/>
          <a:lstStyle>
            <a:lvl1pPr algn="l">
              <a:defRPr sz="2400" b="0">
                <a:solidFill>
                  <a:schemeClr val="bg1"/>
                </a:solidFill>
                <a:latin typeface="Century Gothic" pitchFamily="34" charset="0"/>
              </a:defRPr>
            </a:lvl1pPr>
          </a:lstStyle>
          <a:p>
            <a:r>
              <a:rPr lang="en-US"/>
              <a:t>Header goes here</a:t>
            </a:r>
            <a:endParaRPr lang="en-AU"/>
          </a:p>
        </p:txBody>
      </p:sp>
      <p:sp>
        <p:nvSpPr>
          <p:cNvPr id="3" name="Content Placeholder 2"/>
          <p:cNvSpPr>
            <a:spLocks noGrp="1"/>
          </p:cNvSpPr>
          <p:nvPr>
            <p:ph idx="1"/>
          </p:nvPr>
        </p:nvSpPr>
        <p:spPr>
          <a:xfrm>
            <a:off x="609600" y="1196754"/>
            <a:ext cx="10972800" cy="4929411"/>
          </a:xfrm>
          <a:prstGeom prst="rect">
            <a:avLst/>
          </a:prstGeom>
        </p:spPr>
        <p:txBody>
          <a:bodyPr/>
          <a:lstStyle>
            <a:lvl1pPr>
              <a:defRPr sz="2400">
                <a:solidFill>
                  <a:schemeClr val="tx2"/>
                </a:solidFill>
                <a:latin typeface="Century Gothic" pitchFamily="34" charset="0"/>
              </a:defRPr>
            </a:lvl1pPr>
            <a:lvl2pPr>
              <a:defRPr sz="2000">
                <a:solidFill>
                  <a:schemeClr val="tx2"/>
                </a:solidFill>
                <a:latin typeface="Century Gothic" pitchFamily="34" charset="0"/>
              </a:defRPr>
            </a:lvl2pPr>
            <a:lvl3pPr>
              <a:defRPr sz="1800">
                <a:solidFill>
                  <a:schemeClr val="tx2"/>
                </a:solidFill>
                <a:latin typeface="Century Gothic" pitchFamily="34" charset="0"/>
              </a:defRPr>
            </a:lvl3pPr>
            <a:lvl4pPr>
              <a:defRPr sz="1600">
                <a:solidFill>
                  <a:schemeClr val="tx2"/>
                </a:solidFill>
                <a:latin typeface="Century Gothic" pitchFamily="34" charset="0"/>
              </a:defRPr>
            </a:lvl4pPr>
            <a:lvl5pPr>
              <a:defRPr sz="1600">
                <a:solidFill>
                  <a:schemeClr val="tx2"/>
                </a:solidFill>
                <a:latin typeface="Century Gothic" pitchFamily="34" charset="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2"/>
          <p:cNvSpPr>
            <a:spLocks noGrp="1"/>
          </p:cNvSpPr>
          <p:nvPr>
            <p:ph type="sldNum" sz="quarter" idx="4"/>
          </p:nvPr>
        </p:nvSpPr>
        <p:spPr>
          <a:xfrm>
            <a:off x="11308159" y="6619303"/>
            <a:ext cx="870753" cy="23870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96D7AA-09FC-42FF-BC3A-F9F99A603B81}" type="slidenum">
              <a:rPr kumimoji="0" lang="en-AU" sz="1200" b="1" i="0" u="none" strike="noStrike" kern="1200" cap="none" spc="0" normalizeH="0" baseline="0" noProof="0" smtClean="0">
                <a:ln>
                  <a:noFill/>
                </a:ln>
                <a:solidFill>
                  <a:srgbClr val="003591">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AU" sz="1200" b="1" i="0" u="none" strike="noStrike" kern="1200" cap="none" spc="0" normalizeH="0" baseline="0" noProof="0">
              <a:ln>
                <a:noFill/>
              </a:ln>
              <a:solidFill>
                <a:srgbClr val="003591">
                  <a:tint val="75000"/>
                </a:srgbClr>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50BF2842-6FE1-0541-8DBF-6F62D5A2204D}"/>
              </a:ext>
            </a:extLst>
          </p:cNvPr>
          <p:cNvCxnSpPr>
            <a:cxnSpLocks/>
          </p:cNvCxnSpPr>
          <p:nvPr userDrawn="1"/>
        </p:nvCxnSpPr>
        <p:spPr>
          <a:xfrm>
            <a:off x="0" y="792088"/>
            <a:ext cx="12192000" cy="0"/>
          </a:xfrm>
          <a:prstGeom prst="line">
            <a:avLst/>
          </a:prstGeom>
          <a:ln w="28575">
            <a:solidFill>
              <a:srgbClr val="70CC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058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4" name="Flowchart: Manual Input 13">
            <a:extLst>
              <a:ext uri="{FF2B5EF4-FFF2-40B4-BE49-F238E27FC236}">
                <a16:creationId xmlns:a16="http://schemas.microsoft.com/office/drawing/2014/main" id="{9FDB8040-1D8C-C96F-9ADC-1ACE542EBD35}"/>
              </a:ext>
            </a:extLst>
          </p:cNvPr>
          <p:cNvSpPr/>
          <p:nvPr userDrawn="1"/>
        </p:nvSpPr>
        <p:spPr>
          <a:xfrm>
            <a:off x="605171" y="2187610"/>
            <a:ext cx="4569730" cy="2482781"/>
          </a:xfrm>
          <a:prstGeom prst="flowChartManualInput">
            <a:avLst/>
          </a:prstGeom>
          <a:solidFill>
            <a:srgbClr val="FFFFFF">
              <a:alpha val="60000"/>
            </a:srgbClr>
          </a:solidFill>
          <a:ln w="9525" cap="flat" cmpd="sng" algn="ctr">
            <a:noFill/>
            <a:prstDash val="solid"/>
          </a:ln>
          <a:effectLst/>
        </p:spPr>
        <p:txBody>
          <a:bodyPr rtlCol="0" anchor="t" anchorCtr="0"/>
          <a:lstStyle/>
          <a:p>
            <a:pPr marL="0" marR="0" lvl="0" indent="0" algn="ctr" defTabSz="914418"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0000"/>
              </a:solidFill>
              <a:effectLst/>
              <a:uLnTx/>
              <a:uFillTx/>
              <a:latin typeface="Arial"/>
              <a:ea typeface="+mn-ea"/>
              <a:cs typeface="+mn-cs"/>
            </a:endParaRPr>
          </a:p>
        </p:txBody>
      </p:sp>
      <p:sp>
        <p:nvSpPr>
          <p:cNvPr id="16" name="Title 1">
            <a:extLst>
              <a:ext uri="{FF2B5EF4-FFF2-40B4-BE49-F238E27FC236}">
                <a16:creationId xmlns:a16="http://schemas.microsoft.com/office/drawing/2014/main" id="{9DC8414D-290D-715A-C169-5CFE678CBDFF}"/>
              </a:ext>
            </a:extLst>
          </p:cNvPr>
          <p:cNvSpPr txBox="1">
            <a:spLocks/>
          </p:cNvSpPr>
          <p:nvPr userDrawn="1"/>
        </p:nvSpPr>
        <p:spPr>
          <a:xfrm>
            <a:off x="728829" y="4150790"/>
            <a:ext cx="4351917" cy="339746"/>
          </a:xfrm>
          <a:prstGeom prst="rect">
            <a:avLst/>
          </a:prstGeom>
        </p:spPr>
        <p:txBody>
          <a:bodyPr vert="horz" lIns="0" tIns="0" rIns="0" bIns="0" rtlCol="0" anchor="b" anchorCtr="0">
            <a:noAutofit/>
          </a:bodyPr>
          <a:lstStyle>
            <a:lvl1pPr algn="l" defTabSz="945992" rtl="0" eaLnBrk="1" latinLnBrk="0" hangingPunct="1">
              <a:lnSpc>
                <a:spcPct val="95000"/>
              </a:lnSpc>
              <a:spcBef>
                <a:spcPct val="0"/>
              </a:spcBef>
              <a:buNone/>
              <a:defRPr sz="1632" b="1" kern="1200">
                <a:solidFill>
                  <a:schemeClr val="tx1">
                    <a:lumMod val="75000"/>
                    <a:lumOff val="25000"/>
                  </a:schemeClr>
                </a:solidFill>
                <a:latin typeface="+mn-lt"/>
                <a:ea typeface="+mj-ea"/>
                <a:cs typeface="Arial" pitchFamily="34" charset="0"/>
              </a:defRPr>
            </a:lvl1pPr>
          </a:lstStyle>
          <a:p>
            <a:pPr algn="ctr" defTabSz="946011"/>
            <a:r>
              <a:rPr lang="en-US" sz="1800" i="1" dirty="0">
                <a:solidFill>
                  <a:srgbClr val="000000">
                    <a:lumMod val="65000"/>
                    <a:lumOff val="35000"/>
                  </a:srgbClr>
                </a:solidFill>
                <a:latin typeface="Arial"/>
              </a:rPr>
              <a:t>Adam Cartwright and Mansur Saleh</a:t>
            </a:r>
            <a:endParaRPr lang="en-GB" sz="1800" i="1" dirty="0">
              <a:solidFill>
                <a:srgbClr val="000000">
                  <a:lumMod val="65000"/>
                  <a:lumOff val="35000"/>
                </a:srgbClr>
              </a:solidFill>
              <a:latin typeface="Arial"/>
            </a:endParaRPr>
          </a:p>
        </p:txBody>
      </p:sp>
      <p:sp>
        <p:nvSpPr>
          <p:cNvPr id="8" name="Title 1">
            <a:extLst>
              <a:ext uri="{FF2B5EF4-FFF2-40B4-BE49-F238E27FC236}">
                <a16:creationId xmlns:a16="http://schemas.microsoft.com/office/drawing/2014/main" id="{5B689FEC-F2FE-3178-41B3-4277DD9C0020}"/>
              </a:ext>
            </a:extLst>
          </p:cNvPr>
          <p:cNvSpPr>
            <a:spLocks noGrp="1"/>
          </p:cNvSpPr>
          <p:nvPr>
            <p:ph type="ctrTitle" hasCustomPrompt="1"/>
          </p:nvPr>
        </p:nvSpPr>
        <p:spPr>
          <a:xfrm>
            <a:off x="728829" y="3042693"/>
            <a:ext cx="8653709" cy="440886"/>
          </a:xfrm>
          <a:prstGeom prst="rect">
            <a:avLst/>
          </a:prstGeom>
        </p:spPr>
        <p:txBody>
          <a:bodyPr/>
          <a:lstStyle>
            <a:lvl1pPr>
              <a:defRPr sz="2800" b="1">
                <a:solidFill>
                  <a:schemeClr val="tx1">
                    <a:lumMod val="75000"/>
                    <a:lumOff val="25000"/>
                  </a:schemeClr>
                </a:solidFill>
                <a:latin typeface="Century Gothic" pitchFamily="34" charset="0"/>
              </a:defRPr>
            </a:lvl1pPr>
          </a:lstStyle>
          <a:p>
            <a:r>
              <a:rPr lang="en-US" dirty="0"/>
              <a:t>Defeating Ransomware</a:t>
            </a:r>
          </a:p>
        </p:txBody>
      </p:sp>
      <p:sp>
        <p:nvSpPr>
          <p:cNvPr id="9" name="Subtitle 2">
            <a:extLst>
              <a:ext uri="{FF2B5EF4-FFF2-40B4-BE49-F238E27FC236}">
                <a16:creationId xmlns:a16="http://schemas.microsoft.com/office/drawing/2014/main" id="{8C0A237E-5B89-13C4-1B11-DFBA7AC98E6E}"/>
              </a:ext>
            </a:extLst>
          </p:cNvPr>
          <p:cNvSpPr>
            <a:spLocks noGrp="1"/>
          </p:cNvSpPr>
          <p:nvPr>
            <p:ph type="subTitle" idx="1" hasCustomPrompt="1"/>
          </p:nvPr>
        </p:nvSpPr>
        <p:spPr>
          <a:xfrm>
            <a:off x="728830" y="3490797"/>
            <a:ext cx="4351918" cy="480139"/>
          </a:xfrm>
          <a:prstGeom prst="rect">
            <a:avLst/>
          </a:prstGeom>
        </p:spPr>
        <p:txBody>
          <a:bodyPr anchor="ctr"/>
          <a:lstStyle>
            <a:lvl1pPr marL="0" indent="0" algn="l">
              <a:buNone/>
              <a:defRPr sz="1800" b="1">
                <a:solidFill>
                  <a:schemeClr val="tx1">
                    <a:lumMod val="75000"/>
                    <a:lumOff val="25000"/>
                  </a:schemeClr>
                </a:solidFill>
                <a:latin typeface="Century Gothic" pitchFamily="34" charset="0"/>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lang="en-US" dirty="0"/>
              <a:t>A threat centric quantitative approach</a:t>
            </a:r>
            <a:endParaRPr lang="en-AU" dirty="0"/>
          </a:p>
        </p:txBody>
      </p:sp>
    </p:spTree>
    <p:extLst>
      <p:ext uri="{BB962C8B-B14F-4D97-AF65-F5344CB8AC3E}">
        <p14:creationId xmlns:p14="http://schemas.microsoft.com/office/powerpoint/2010/main" val="358212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9048-B646-D4C9-39FE-3BEC97CC891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2E5B58-49F0-BEC3-4048-7D8A1243B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31A752-66C7-437B-0131-F42B77090A03}"/>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5" name="Footer Placeholder 4">
            <a:extLst>
              <a:ext uri="{FF2B5EF4-FFF2-40B4-BE49-F238E27FC236}">
                <a16:creationId xmlns:a16="http://schemas.microsoft.com/office/drawing/2014/main" id="{710DBC4C-7814-AE5C-FC5B-28B3D7579B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9724E7-5419-8441-061D-B120ED5B74E9}"/>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50141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D9D6-3DC3-F9F2-E2BB-555E473877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F23F0F9-93E9-6AB3-F978-7BCAA7A18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FA010-9230-BA03-0D15-74E0AE755FB7}"/>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5" name="Footer Placeholder 4">
            <a:extLst>
              <a:ext uri="{FF2B5EF4-FFF2-40B4-BE49-F238E27FC236}">
                <a16:creationId xmlns:a16="http://schemas.microsoft.com/office/drawing/2014/main" id="{761345DD-8EEC-7328-8F42-7F692EFBCA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AC768E-CD4E-3D45-53DC-DEB2FC41E74A}"/>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22083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F9D5-32DA-5217-961F-81982E482E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179471-A0C1-7F07-02CA-0189EC164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66ECBDC-A949-CB4F-A471-5F2BB0875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59CABED-9E36-8159-0EE3-173FF419C0BA}"/>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6" name="Footer Placeholder 5">
            <a:extLst>
              <a:ext uri="{FF2B5EF4-FFF2-40B4-BE49-F238E27FC236}">
                <a16:creationId xmlns:a16="http://schemas.microsoft.com/office/drawing/2014/main" id="{1D00ED3C-2673-72E0-1A6B-78DBBD46FCA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A7CEED3-C45A-CD67-61D5-B0021619B454}"/>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54209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640-0280-9473-58CA-3D2876FC062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4E29B17-A7CD-A5F2-124A-08B1F79BF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561350-11A2-CD67-9527-EBA57069F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796231B-68C5-9120-0C5B-B9871357D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B8EA5-DB92-BD14-EA43-6FC1FA34F2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568C209-B71C-CC1B-679A-C4094CB8D4CB}"/>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8" name="Footer Placeholder 7">
            <a:extLst>
              <a:ext uri="{FF2B5EF4-FFF2-40B4-BE49-F238E27FC236}">
                <a16:creationId xmlns:a16="http://schemas.microsoft.com/office/drawing/2014/main" id="{DEB3F4A3-A66F-42B3-E028-5D2F54E9AAE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C3FD348-5442-73BF-8153-DF35ACB30CB0}"/>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180547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60F9-05CE-C5B3-BB55-C866A146019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DCEEB2-6D21-70CF-8E02-4D9242640133}"/>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4" name="Footer Placeholder 3">
            <a:extLst>
              <a:ext uri="{FF2B5EF4-FFF2-40B4-BE49-F238E27FC236}">
                <a16:creationId xmlns:a16="http://schemas.microsoft.com/office/drawing/2014/main" id="{0832E0EB-3F2E-E05A-6B6D-FEF47E4A544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16E99FB-4808-881A-D25F-7E09A5B78283}"/>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60810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17F81-DF4C-6F9E-77D9-1E55A2C2F9AF}"/>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3" name="Footer Placeholder 2">
            <a:extLst>
              <a:ext uri="{FF2B5EF4-FFF2-40B4-BE49-F238E27FC236}">
                <a16:creationId xmlns:a16="http://schemas.microsoft.com/office/drawing/2014/main" id="{8C316BA6-2FD8-88E9-700D-FA812C1247C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63C8FCF-1D22-3BA2-22BF-7BF6BF080391}"/>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348002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3F1A-9CF1-0E55-BFBD-49E2D3AED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D20D72-0C6D-2598-8917-A22E7AF15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E854243-9000-0D80-805D-E78BB9D2A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C8E43-3567-5453-8F49-9B4C182F6FCB}"/>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6" name="Footer Placeholder 5">
            <a:extLst>
              <a:ext uri="{FF2B5EF4-FFF2-40B4-BE49-F238E27FC236}">
                <a16:creationId xmlns:a16="http://schemas.microsoft.com/office/drawing/2014/main" id="{2F92A69F-F54D-0F32-0E24-1E4030CF7C1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D5A42A-37EE-AEB7-31F3-5998C836DABA}"/>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34883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6DBA-A58D-4BA2-F0C5-6F57A7E71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ADCE3ED-A5C3-1673-06DC-D7332511F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FA1664B-3FEC-9564-86C1-57000975D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EA1D9-CBFA-5184-2521-870AAECDA824}"/>
              </a:ext>
            </a:extLst>
          </p:cNvPr>
          <p:cNvSpPr>
            <a:spLocks noGrp="1"/>
          </p:cNvSpPr>
          <p:nvPr>
            <p:ph type="dt" sz="half" idx="10"/>
          </p:nvPr>
        </p:nvSpPr>
        <p:spPr/>
        <p:txBody>
          <a:bodyPr/>
          <a:lstStyle/>
          <a:p>
            <a:fld id="{53AAD7B8-B130-4584-A356-16BE9F1F498F}" type="datetimeFigureOut">
              <a:rPr lang="en-AU" smtClean="0"/>
              <a:t>21/07/2023</a:t>
            </a:fld>
            <a:endParaRPr lang="en-AU"/>
          </a:p>
        </p:txBody>
      </p:sp>
      <p:sp>
        <p:nvSpPr>
          <p:cNvPr id="6" name="Footer Placeholder 5">
            <a:extLst>
              <a:ext uri="{FF2B5EF4-FFF2-40B4-BE49-F238E27FC236}">
                <a16:creationId xmlns:a16="http://schemas.microsoft.com/office/drawing/2014/main" id="{A1D8AC12-043D-5A42-5026-454936AF3C4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CAE1EC6-A0D6-B672-0A4E-16D877B4D770}"/>
              </a:ext>
            </a:extLst>
          </p:cNvPr>
          <p:cNvSpPr>
            <a:spLocks noGrp="1"/>
          </p:cNvSpPr>
          <p:nvPr>
            <p:ph type="sldNum" sz="quarter" idx="12"/>
          </p:nvPr>
        </p:nvSpPr>
        <p:spPr/>
        <p:txBody>
          <a:bodyPr/>
          <a:lstStyle/>
          <a:p>
            <a:fld id="{52C57B62-7FBF-49D0-AEDD-6F609DBDAC0F}" type="slidenum">
              <a:rPr lang="en-AU" smtClean="0"/>
              <a:t>‹#›</a:t>
            </a:fld>
            <a:endParaRPr lang="en-AU"/>
          </a:p>
        </p:txBody>
      </p:sp>
    </p:spTree>
    <p:extLst>
      <p:ext uri="{BB962C8B-B14F-4D97-AF65-F5344CB8AC3E}">
        <p14:creationId xmlns:p14="http://schemas.microsoft.com/office/powerpoint/2010/main" val="30002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E37009-2034-262E-4DFE-A2AC557A43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F382F2B-7407-0274-FEAE-7B0CA3E21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8A9A5A-7040-ADAF-4C40-FA6DECDC1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AD7B8-B130-4584-A356-16BE9F1F498F}" type="datetimeFigureOut">
              <a:rPr lang="en-AU" smtClean="0"/>
              <a:t>21/07/2023</a:t>
            </a:fld>
            <a:endParaRPr lang="en-AU"/>
          </a:p>
        </p:txBody>
      </p:sp>
      <p:sp>
        <p:nvSpPr>
          <p:cNvPr id="5" name="Footer Placeholder 4">
            <a:extLst>
              <a:ext uri="{FF2B5EF4-FFF2-40B4-BE49-F238E27FC236}">
                <a16:creationId xmlns:a16="http://schemas.microsoft.com/office/drawing/2014/main" id="{72A1E556-7836-D4EA-77B4-17D9ED54C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7C9635C-5991-8879-CDFD-404856AD0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57B62-7FBF-49D0-AEDD-6F609DBDAC0F}" type="slidenum">
              <a:rPr lang="en-AU" smtClean="0"/>
              <a:t>‹#›</a:t>
            </a:fld>
            <a:endParaRPr lang="en-AU"/>
          </a:p>
        </p:txBody>
      </p:sp>
    </p:spTree>
    <p:extLst>
      <p:ext uri="{BB962C8B-B14F-4D97-AF65-F5344CB8AC3E}">
        <p14:creationId xmlns:p14="http://schemas.microsoft.com/office/powerpoint/2010/main" val="370633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BEA5255-8234-4067-80A9-79E546F69A3C}"/>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BBEA5255-8234-4067-80A9-79E546F69A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p:cNvSpPr>
            <a:spLocks noGrp="1"/>
          </p:cNvSpPr>
          <p:nvPr>
            <p:ph type="sldNum" sz="quarter" idx="4"/>
          </p:nvPr>
        </p:nvSpPr>
        <p:spPr>
          <a:xfrm>
            <a:off x="11123719" y="6546550"/>
            <a:ext cx="1092579" cy="365125"/>
          </a:xfrm>
          <a:prstGeom prst="rect">
            <a:avLst/>
          </a:prstGeom>
        </p:spPr>
        <p:txBody>
          <a:bodyPr vert="horz" lIns="91440" tIns="45720" rIns="91440" bIns="45720" rtlCol="0" anchor="ctr"/>
          <a:lstStyle>
            <a:lvl1pPr algn="r">
              <a:defRPr sz="1200" b="1">
                <a:solidFill>
                  <a:schemeClr val="accent6">
                    <a:lumMod val="50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A7E92DA-27E1-4B8D-8163-967EAFBF4628}" type="slidenum">
              <a:rPr kumimoji="0" lang="en-AU" sz="1200" b="1" i="0" u="none" strike="noStrike" kern="1200" cap="none" spc="0" normalizeH="0" baseline="0" noProof="0" smtClean="0">
                <a:ln>
                  <a:noFill/>
                </a:ln>
                <a:solidFill>
                  <a:srgbClr val="B90B4B">
                    <a:lumMod val="50000"/>
                  </a:srgbClr>
                </a:solidFill>
                <a:effectLst/>
                <a:uLnTx/>
                <a:uFillTx/>
                <a:latin typeface="Century Gothic"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AU" sz="1200" b="1" i="0" u="none" strike="noStrike" kern="1200" cap="none" spc="0" normalizeH="0" baseline="0" noProof="0">
              <a:ln>
                <a:noFill/>
              </a:ln>
              <a:solidFill>
                <a:srgbClr val="B90B4B">
                  <a:lumMod val="50000"/>
                </a:srgbClr>
              </a:solidFill>
              <a:effectLst/>
              <a:uLnTx/>
              <a:uFillTx/>
              <a:latin typeface="Century Gothic" pitchFamily="34" charset="0"/>
              <a:ea typeface="MS PGothic" pitchFamily="34" charset="-128"/>
              <a:cs typeface="+mn-cs"/>
            </a:endParaRPr>
          </a:p>
        </p:txBody>
      </p:sp>
      <p:cxnSp>
        <p:nvCxnSpPr>
          <p:cNvPr id="15" name="Straight Connector 14">
            <a:extLst>
              <a:ext uri="{FF2B5EF4-FFF2-40B4-BE49-F238E27FC236}">
                <a16:creationId xmlns:a16="http://schemas.microsoft.com/office/drawing/2014/main" id="{7DC86825-10F1-884E-B985-D756BAB4FE70}"/>
              </a:ext>
            </a:extLst>
          </p:cNvPr>
          <p:cNvCxnSpPr>
            <a:cxnSpLocks/>
          </p:cNvCxnSpPr>
          <p:nvPr userDrawn="1"/>
        </p:nvCxnSpPr>
        <p:spPr>
          <a:xfrm>
            <a:off x="0" y="6130476"/>
            <a:ext cx="12192000" cy="0"/>
          </a:xfrm>
          <a:prstGeom prst="line">
            <a:avLst/>
          </a:prstGeom>
          <a:ln w="28575">
            <a:solidFill>
              <a:srgbClr val="70CCC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43867A7-A701-0C4B-9C96-F593A7EB9E6F}"/>
              </a:ext>
            </a:extLst>
          </p:cNvPr>
          <p:cNvSpPr/>
          <p:nvPr userDrawn="1"/>
        </p:nvSpPr>
        <p:spPr>
          <a:xfrm>
            <a:off x="0" y="6068186"/>
            <a:ext cx="12192000" cy="50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998A74AD-674E-407B-8037-E43098482875}"/>
              </a:ext>
            </a:extLst>
          </p:cNvPr>
          <p:cNvSpPr txBox="1"/>
          <p:nvPr userDrawn="1"/>
        </p:nvSpPr>
        <p:spPr>
          <a:xfrm>
            <a:off x="10724225" y="106827"/>
            <a:ext cx="14546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FF0000"/>
                </a:solidFill>
                <a:effectLst/>
                <a:uLnTx/>
                <a:uFillTx/>
                <a:latin typeface="Century Gothic" panose="020B0502020202020204" pitchFamily="34" charset="0"/>
                <a:ea typeface="+mn-ea"/>
                <a:cs typeface="+mn-cs"/>
              </a:rPr>
              <a:t>DRAFT – STRICTLY CONFIDENTIAL</a:t>
            </a:r>
          </a:p>
        </p:txBody>
      </p:sp>
    </p:spTree>
    <p:extLst>
      <p:ext uri="{BB962C8B-B14F-4D97-AF65-F5344CB8AC3E}">
        <p14:creationId xmlns:p14="http://schemas.microsoft.com/office/powerpoint/2010/main" val="1761466739"/>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lowchart: Manual Input 11">
            <a:extLst>
              <a:ext uri="{FF2B5EF4-FFF2-40B4-BE49-F238E27FC236}">
                <a16:creationId xmlns:a16="http://schemas.microsoft.com/office/drawing/2014/main" id="{7E93B316-09A1-6E87-7C57-A6096960EAB8}"/>
              </a:ext>
            </a:extLst>
          </p:cNvPr>
          <p:cNvSpPr/>
          <p:nvPr userDrawn="1"/>
        </p:nvSpPr>
        <p:spPr>
          <a:xfrm>
            <a:off x="605171" y="2187610"/>
            <a:ext cx="4569730" cy="2482781"/>
          </a:xfrm>
          <a:prstGeom prst="flowChartManualInput">
            <a:avLst/>
          </a:prstGeom>
          <a:solidFill>
            <a:srgbClr val="FFFFFF"/>
          </a:solidFill>
          <a:ln w="9525" cap="flat" cmpd="sng" algn="ctr">
            <a:noFill/>
            <a:prstDash val="solid"/>
          </a:ln>
          <a:effectLst/>
        </p:spPr>
        <p:txBody>
          <a:bodyPr rtlCol="0" anchor="t" anchorCtr="0"/>
          <a:lstStyle/>
          <a:p>
            <a:pPr marL="0" marR="0" lvl="0" indent="0" algn="ctr" defTabSz="914418"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2633065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3.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3.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3.em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oleObject" Target="../embeddings/oleObject15.bin"/><Relationship Id="rId9" Type="http://schemas.openxmlformats.org/officeDocument/2006/relationships/image" Target="../media/image12.sv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package" Target="../embeddings/Microsoft_Visio_Drawing.vsd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6BB696-266E-25FF-E274-D6DCBE28F5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912579"/>
          </a:xfrm>
          <a:prstGeom prst="rect">
            <a:avLst/>
          </a:prstGeom>
        </p:spPr>
      </p:pic>
      <p:sp>
        <p:nvSpPr>
          <p:cNvPr id="5" name="TextBox 4">
            <a:extLst>
              <a:ext uri="{FF2B5EF4-FFF2-40B4-BE49-F238E27FC236}">
                <a16:creationId xmlns:a16="http://schemas.microsoft.com/office/drawing/2014/main" id="{505D7E23-D149-84F9-86B7-36C815FB0F06}"/>
              </a:ext>
            </a:extLst>
          </p:cNvPr>
          <p:cNvSpPr txBox="1"/>
          <p:nvPr/>
        </p:nvSpPr>
        <p:spPr>
          <a:xfrm>
            <a:off x="7109252" y="2147038"/>
            <a:ext cx="37317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Defeating Ransomware</a:t>
            </a:r>
          </a:p>
        </p:txBody>
      </p:sp>
      <p:sp>
        <p:nvSpPr>
          <p:cNvPr id="6" name="TextBox 5">
            <a:extLst>
              <a:ext uri="{FF2B5EF4-FFF2-40B4-BE49-F238E27FC236}">
                <a16:creationId xmlns:a16="http://schemas.microsoft.com/office/drawing/2014/main" id="{C235CE7B-156B-80A2-8D6C-B31E9EE9CDE9}"/>
              </a:ext>
            </a:extLst>
          </p:cNvPr>
          <p:cNvSpPr txBox="1"/>
          <p:nvPr/>
        </p:nvSpPr>
        <p:spPr>
          <a:xfrm>
            <a:off x="7109253" y="3429000"/>
            <a:ext cx="37317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 threat centric approach to cyber defence</a:t>
            </a:r>
          </a:p>
        </p:txBody>
      </p:sp>
      <p:sp>
        <p:nvSpPr>
          <p:cNvPr id="7" name="TextBox 6">
            <a:extLst>
              <a:ext uri="{FF2B5EF4-FFF2-40B4-BE49-F238E27FC236}">
                <a16:creationId xmlns:a16="http://schemas.microsoft.com/office/drawing/2014/main" id="{A92B3393-BC60-5B5A-9A5F-800BA14A9E9F}"/>
              </a:ext>
            </a:extLst>
          </p:cNvPr>
          <p:cNvSpPr txBox="1"/>
          <p:nvPr/>
        </p:nvSpPr>
        <p:spPr>
          <a:xfrm>
            <a:off x="7109252" y="4110797"/>
            <a:ext cx="38388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lumMod val="75000"/>
                  </a:prstClr>
                </a:solidFill>
                <a:effectLst/>
                <a:uLnTx/>
                <a:uFillTx/>
                <a:latin typeface="Segoe UI" panose="020B0502040204020203" pitchFamily="34" charset="0"/>
                <a:ea typeface="+mn-ea"/>
                <a:cs typeface="Segoe UI" panose="020B0502040204020203" pitchFamily="34" charset="0"/>
              </a:rPr>
              <a:t>Adam Cartwright</a:t>
            </a:r>
          </a:p>
        </p:txBody>
      </p:sp>
      <p:sp>
        <p:nvSpPr>
          <p:cNvPr id="3" name="TextBox 2">
            <a:extLst>
              <a:ext uri="{FF2B5EF4-FFF2-40B4-BE49-F238E27FC236}">
                <a16:creationId xmlns:a16="http://schemas.microsoft.com/office/drawing/2014/main" id="{9707EEE3-004F-B994-B035-CC18888367A2}"/>
              </a:ext>
            </a:extLst>
          </p:cNvPr>
          <p:cNvSpPr txBox="1"/>
          <p:nvPr/>
        </p:nvSpPr>
        <p:spPr>
          <a:xfrm>
            <a:off x="7109252" y="5494405"/>
            <a:ext cx="4099075" cy="923330"/>
          </a:xfrm>
          <a:prstGeom prst="rect">
            <a:avLst/>
          </a:prstGeom>
          <a:noFill/>
        </p:spPr>
        <p:txBody>
          <a:bodyPr wrap="square">
            <a:spAutoFit/>
          </a:bodyPr>
          <a:lstStyle/>
          <a:p>
            <a:r>
              <a:rPr lang="en-US" dirty="0">
                <a:solidFill>
                  <a:schemeClr val="bg1"/>
                </a:solidFill>
              </a:rPr>
              <a:t>The surest sign that intelligent life exists elsewhere in the universe is that it has never tried to contact us</a:t>
            </a:r>
            <a:endParaRPr lang="en-AU" dirty="0">
              <a:solidFill>
                <a:schemeClr val="bg1"/>
              </a:solidFill>
            </a:endParaRPr>
          </a:p>
        </p:txBody>
      </p:sp>
    </p:spTree>
    <p:extLst>
      <p:ext uri="{BB962C8B-B14F-4D97-AF65-F5344CB8AC3E}">
        <p14:creationId xmlns:p14="http://schemas.microsoft.com/office/powerpoint/2010/main" val="269868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5" name="Picture 4">
            <a:extLst>
              <a:ext uri="{FF2B5EF4-FFF2-40B4-BE49-F238E27FC236}">
                <a16:creationId xmlns:a16="http://schemas.microsoft.com/office/drawing/2014/main" id="{DC33723B-6FCF-0147-22A9-5EF224D96456}"/>
              </a:ext>
            </a:extLst>
          </p:cNvPr>
          <p:cNvPicPr>
            <a:picLocks noChangeAspect="1"/>
          </p:cNvPicPr>
          <p:nvPr/>
        </p:nvPicPr>
        <p:blipFill>
          <a:blip r:embed="rId4"/>
          <a:stretch>
            <a:fillRect/>
          </a:stretch>
        </p:blipFill>
        <p:spPr>
          <a:xfrm>
            <a:off x="3621535" y="630224"/>
            <a:ext cx="6451075" cy="5912631"/>
          </a:xfrm>
          <a:prstGeom prst="rect">
            <a:avLst/>
          </a:prstGeom>
        </p:spPr>
      </p:pic>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rPr>
              <a:t>Converged threat specifics</a:t>
            </a: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Repeatability example three – actor 3</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14" name="TextBox 13">
            <a:extLst>
              <a:ext uri="{FF2B5EF4-FFF2-40B4-BE49-F238E27FC236}">
                <a16:creationId xmlns:a16="http://schemas.microsoft.com/office/drawing/2014/main" id="{98F188DB-80CA-957A-BB87-7D837DC4B71F}"/>
              </a:ext>
            </a:extLst>
          </p:cNvPr>
          <p:cNvSpPr txBox="1"/>
          <p:nvPr/>
        </p:nvSpPr>
        <p:spPr>
          <a:xfrm>
            <a:off x="255204" y="945369"/>
            <a:ext cx="313520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Example 3: Conti July 2021</a:t>
            </a:r>
          </a:p>
        </p:txBody>
      </p:sp>
      <p:sp>
        <p:nvSpPr>
          <p:cNvPr id="15" name="TextBox 14">
            <a:extLst>
              <a:ext uri="{FF2B5EF4-FFF2-40B4-BE49-F238E27FC236}">
                <a16:creationId xmlns:a16="http://schemas.microsoft.com/office/drawing/2014/main" id="{00DE3E83-F160-EE65-583E-33DB4D330C20}"/>
              </a:ext>
            </a:extLst>
          </p:cNvPr>
          <p:cNvSpPr txBox="1"/>
          <p:nvPr/>
        </p:nvSpPr>
        <p:spPr>
          <a:xfrm>
            <a:off x="473864" y="5381424"/>
            <a:ext cx="15445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Procdump</a:t>
            </a:r>
            <a:endPar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7C3C17CA-1929-5C05-51E9-A5FED4D5E472}"/>
              </a:ext>
            </a:extLst>
          </p:cNvPr>
          <p:cNvSpPr txBox="1"/>
          <p:nvPr/>
        </p:nvSpPr>
        <p:spPr>
          <a:xfrm>
            <a:off x="10783229" y="2561733"/>
            <a:ext cx="12362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Net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Nltest</a:t>
            </a: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dclist</a:t>
            </a:r>
            <a:endPar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A49CF83C-E9F5-D0AA-C699-4F71A2905E65}"/>
              </a:ext>
            </a:extLst>
          </p:cNvPr>
          <p:cNvSpPr txBox="1"/>
          <p:nvPr/>
        </p:nvSpPr>
        <p:spPr>
          <a:xfrm>
            <a:off x="542179" y="2561733"/>
            <a:ext cx="18160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Rundll32.exe</a:t>
            </a:r>
          </a:p>
        </p:txBody>
      </p:sp>
      <p:cxnSp>
        <p:nvCxnSpPr>
          <p:cNvPr id="21" name="Straight Arrow Connector 20">
            <a:extLst>
              <a:ext uri="{FF2B5EF4-FFF2-40B4-BE49-F238E27FC236}">
                <a16:creationId xmlns:a16="http://schemas.microsoft.com/office/drawing/2014/main" id="{C33FC44F-6B4E-6AEC-1FEE-087DD28913A4}"/>
              </a:ext>
            </a:extLst>
          </p:cNvPr>
          <p:cNvCxnSpPr>
            <a:cxnSpLocks/>
          </p:cNvCxnSpPr>
          <p:nvPr/>
        </p:nvCxnSpPr>
        <p:spPr>
          <a:xfrm>
            <a:off x="1576446" y="5575852"/>
            <a:ext cx="2045089" cy="336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40E32E0-3913-DFD7-8E19-941652BEDD30}"/>
              </a:ext>
            </a:extLst>
          </p:cNvPr>
          <p:cNvCxnSpPr>
            <a:cxnSpLocks/>
          </p:cNvCxnSpPr>
          <p:nvPr/>
        </p:nvCxnSpPr>
        <p:spPr>
          <a:xfrm flipV="1">
            <a:off x="1822804" y="1909961"/>
            <a:ext cx="3057309" cy="8482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9FF31EA-DEC5-E344-2612-C68D7CF2F376}"/>
              </a:ext>
            </a:extLst>
          </p:cNvPr>
          <p:cNvCxnSpPr>
            <a:cxnSpLocks/>
          </p:cNvCxnSpPr>
          <p:nvPr/>
        </p:nvCxnSpPr>
        <p:spPr>
          <a:xfrm flipH="1" flipV="1">
            <a:off x="9467841" y="1523370"/>
            <a:ext cx="1315388" cy="1234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D736123B-CB26-C093-137D-6DE9AC573E44}"/>
              </a:ext>
            </a:extLst>
          </p:cNvPr>
          <p:cNvCxnSpPr>
            <a:cxnSpLocks/>
            <a:stCxn id="6" idx="3"/>
          </p:cNvCxnSpPr>
          <p:nvPr/>
        </p:nvCxnSpPr>
        <p:spPr>
          <a:xfrm flipV="1">
            <a:off x="2910916" y="4108618"/>
            <a:ext cx="1360001" cy="502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75D7587-1EE9-7B2A-C9C2-23BF54EF44AE}"/>
              </a:ext>
            </a:extLst>
          </p:cNvPr>
          <p:cNvCxnSpPr>
            <a:cxnSpLocks/>
          </p:cNvCxnSpPr>
          <p:nvPr/>
        </p:nvCxnSpPr>
        <p:spPr>
          <a:xfrm flipH="1">
            <a:off x="9467841" y="2758186"/>
            <a:ext cx="1315388" cy="6708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706F83D-EFB4-D2AC-5118-35005566BF7A}"/>
              </a:ext>
            </a:extLst>
          </p:cNvPr>
          <p:cNvSpPr txBox="1"/>
          <p:nvPr/>
        </p:nvSpPr>
        <p:spPr>
          <a:xfrm>
            <a:off x="383165" y="4457656"/>
            <a:ext cx="25277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Adfind.exe – enumerate AD</a:t>
            </a:r>
          </a:p>
        </p:txBody>
      </p:sp>
    </p:spTree>
    <p:extLst>
      <p:ext uri="{BB962C8B-B14F-4D97-AF65-F5344CB8AC3E}">
        <p14:creationId xmlns:p14="http://schemas.microsoft.com/office/powerpoint/2010/main" val="293825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3" name="Picture 2">
            <a:extLst>
              <a:ext uri="{FF2B5EF4-FFF2-40B4-BE49-F238E27FC236}">
                <a16:creationId xmlns:a16="http://schemas.microsoft.com/office/drawing/2014/main" id="{A5246B9F-2FB0-0ECF-D508-64240C18CA38}"/>
              </a:ext>
            </a:extLst>
          </p:cNvPr>
          <p:cNvPicPr>
            <a:picLocks noChangeAspect="1"/>
          </p:cNvPicPr>
          <p:nvPr/>
        </p:nvPicPr>
        <p:blipFill>
          <a:blip r:embed="rId4"/>
          <a:stretch>
            <a:fillRect/>
          </a:stretch>
        </p:blipFill>
        <p:spPr>
          <a:xfrm>
            <a:off x="3848527" y="609594"/>
            <a:ext cx="6767027" cy="5953892"/>
          </a:xfrm>
          <a:prstGeom prst="rect">
            <a:avLst/>
          </a:prstGeom>
        </p:spPr>
      </p:pic>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rPr>
              <a:t>Converged threat specifics</a:t>
            </a: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Repeatability example two – actor 2</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14" name="TextBox 13">
            <a:extLst>
              <a:ext uri="{FF2B5EF4-FFF2-40B4-BE49-F238E27FC236}">
                <a16:creationId xmlns:a16="http://schemas.microsoft.com/office/drawing/2014/main" id="{98F188DB-80CA-957A-BB87-7D837DC4B71F}"/>
              </a:ext>
            </a:extLst>
          </p:cNvPr>
          <p:cNvSpPr txBox="1"/>
          <p:nvPr/>
        </p:nvSpPr>
        <p:spPr>
          <a:xfrm>
            <a:off x="255204" y="945369"/>
            <a:ext cx="313520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Example 2: Bumblebee May 2022</a:t>
            </a:r>
          </a:p>
        </p:txBody>
      </p:sp>
      <p:sp>
        <p:nvSpPr>
          <p:cNvPr id="15" name="TextBox 14">
            <a:extLst>
              <a:ext uri="{FF2B5EF4-FFF2-40B4-BE49-F238E27FC236}">
                <a16:creationId xmlns:a16="http://schemas.microsoft.com/office/drawing/2014/main" id="{00DE3E83-F160-EE65-583E-33DB4D330C20}"/>
              </a:ext>
            </a:extLst>
          </p:cNvPr>
          <p:cNvSpPr txBox="1"/>
          <p:nvPr/>
        </p:nvSpPr>
        <p:spPr>
          <a:xfrm>
            <a:off x="473864" y="5381424"/>
            <a:ext cx="15445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Procdump</a:t>
            </a:r>
            <a:endPar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7C3C17CA-1929-5C05-51E9-A5FED4D5E472}"/>
              </a:ext>
            </a:extLst>
          </p:cNvPr>
          <p:cNvSpPr txBox="1"/>
          <p:nvPr/>
        </p:nvSpPr>
        <p:spPr>
          <a:xfrm>
            <a:off x="473865" y="3586540"/>
            <a:ext cx="25277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Net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Nltest</a:t>
            </a: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dclist</a:t>
            </a:r>
            <a:endPar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A49CF83C-E9F5-D0AA-C699-4F71A2905E65}"/>
              </a:ext>
            </a:extLst>
          </p:cNvPr>
          <p:cNvSpPr txBox="1"/>
          <p:nvPr/>
        </p:nvSpPr>
        <p:spPr>
          <a:xfrm>
            <a:off x="10615554" y="2345092"/>
            <a:ext cx="18160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Rundll32.exe</a:t>
            </a:r>
          </a:p>
        </p:txBody>
      </p:sp>
      <p:cxnSp>
        <p:nvCxnSpPr>
          <p:cNvPr id="21" name="Straight Arrow Connector 20">
            <a:extLst>
              <a:ext uri="{FF2B5EF4-FFF2-40B4-BE49-F238E27FC236}">
                <a16:creationId xmlns:a16="http://schemas.microsoft.com/office/drawing/2014/main" id="{C33FC44F-6B4E-6AEC-1FEE-087DD28913A4}"/>
              </a:ext>
            </a:extLst>
          </p:cNvPr>
          <p:cNvCxnSpPr>
            <a:cxnSpLocks/>
          </p:cNvCxnSpPr>
          <p:nvPr/>
        </p:nvCxnSpPr>
        <p:spPr>
          <a:xfrm>
            <a:off x="1576446" y="5575852"/>
            <a:ext cx="3173974" cy="672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40E32E0-3913-DFD7-8E19-941652BEDD30}"/>
              </a:ext>
            </a:extLst>
          </p:cNvPr>
          <p:cNvCxnSpPr>
            <a:cxnSpLocks/>
          </p:cNvCxnSpPr>
          <p:nvPr/>
        </p:nvCxnSpPr>
        <p:spPr>
          <a:xfrm flipV="1">
            <a:off x="1744912" y="1909961"/>
            <a:ext cx="3135201" cy="19487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526DE22-EE7F-E9F6-FD17-F2A179D29375}"/>
              </a:ext>
            </a:extLst>
          </p:cNvPr>
          <p:cNvCxnSpPr>
            <a:cxnSpLocks/>
          </p:cNvCxnSpPr>
          <p:nvPr/>
        </p:nvCxnSpPr>
        <p:spPr>
          <a:xfrm flipV="1">
            <a:off x="1754125" y="3429000"/>
            <a:ext cx="3351106" cy="448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F5FB9A1-269E-709C-2C41-33A861AF81B6}"/>
              </a:ext>
            </a:extLst>
          </p:cNvPr>
          <p:cNvCxnSpPr>
            <a:cxnSpLocks/>
          </p:cNvCxnSpPr>
          <p:nvPr/>
        </p:nvCxnSpPr>
        <p:spPr>
          <a:xfrm flipH="1">
            <a:off x="10030319" y="2758186"/>
            <a:ext cx="752910" cy="3490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9FF31EA-DEC5-E344-2612-C68D7CF2F376}"/>
              </a:ext>
            </a:extLst>
          </p:cNvPr>
          <p:cNvCxnSpPr>
            <a:cxnSpLocks/>
          </p:cNvCxnSpPr>
          <p:nvPr/>
        </p:nvCxnSpPr>
        <p:spPr>
          <a:xfrm flipH="1" flipV="1">
            <a:off x="9467841" y="1523370"/>
            <a:ext cx="1315388" cy="1234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D736123B-CB26-C093-137D-6DE9AC573E44}"/>
              </a:ext>
            </a:extLst>
          </p:cNvPr>
          <p:cNvCxnSpPr>
            <a:cxnSpLocks/>
          </p:cNvCxnSpPr>
          <p:nvPr/>
        </p:nvCxnSpPr>
        <p:spPr>
          <a:xfrm>
            <a:off x="1754125" y="3910420"/>
            <a:ext cx="3125988" cy="15106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75D7587-1EE9-7B2A-C9C2-23BF54EF44AE}"/>
              </a:ext>
            </a:extLst>
          </p:cNvPr>
          <p:cNvCxnSpPr>
            <a:cxnSpLocks/>
          </p:cNvCxnSpPr>
          <p:nvPr/>
        </p:nvCxnSpPr>
        <p:spPr>
          <a:xfrm flipH="1" flipV="1">
            <a:off x="6184862" y="1253146"/>
            <a:ext cx="4598367" cy="1505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55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838200" y="125059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Remove the opportunity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Title 1">
            <a:extLst>
              <a:ext uri="{FF2B5EF4-FFF2-40B4-BE49-F238E27FC236}">
                <a16:creationId xmlns:a16="http://schemas.microsoft.com/office/drawing/2014/main" id="{9A862D04-9429-6152-301B-0E8C23821DA8}"/>
              </a:ext>
            </a:extLst>
          </p:cNvPr>
          <p:cNvSpPr txBox="1">
            <a:spLocks/>
          </p:cNvSpPr>
          <p:nvPr/>
        </p:nvSpPr>
        <p:spPr>
          <a:xfrm>
            <a:off x="838200" y="2366146"/>
            <a:ext cx="10515600" cy="556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Preventive controls</a:t>
            </a:r>
            <a:endParaRPr lang="en-AU" sz="2400" dirty="0"/>
          </a:p>
        </p:txBody>
      </p:sp>
      <p:graphicFrame>
        <p:nvGraphicFramePr>
          <p:cNvPr id="5" name="Table 5">
            <a:extLst>
              <a:ext uri="{FF2B5EF4-FFF2-40B4-BE49-F238E27FC236}">
                <a16:creationId xmlns:a16="http://schemas.microsoft.com/office/drawing/2014/main" id="{0DA47A54-483A-8FC4-8789-09B7DAED0EBD}"/>
              </a:ext>
            </a:extLst>
          </p:cNvPr>
          <p:cNvGraphicFramePr>
            <a:graphicFrameLocks noGrp="1"/>
          </p:cNvGraphicFramePr>
          <p:nvPr>
            <p:extLst>
              <p:ext uri="{D42A27DB-BD31-4B8C-83A1-F6EECF244321}">
                <p14:modId xmlns:p14="http://schemas.microsoft.com/office/powerpoint/2010/main" val="1966552903"/>
              </p:ext>
            </p:extLst>
          </p:nvPr>
        </p:nvGraphicFramePr>
        <p:xfrm>
          <a:off x="2766518" y="3193680"/>
          <a:ext cx="8128000" cy="259588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320051584"/>
                    </a:ext>
                  </a:extLst>
                </a:gridCol>
                <a:gridCol w="4064000">
                  <a:extLst>
                    <a:ext uri="{9D8B030D-6E8A-4147-A177-3AD203B41FA5}">
                      <a16:colId xmlns:a16="http://schemas.microsoft.com/office/drawing/2014/main" val="143157607"/>
                    </a:ext>
                  </a:extLst>
                </a:gridCol>
              </a:tblGrid>
              <a:tr h="370840">
                <a:tc>
                  <a:txBody>
                    <a:bodyPr/>
                    <a:lstStyle/>
                    <a:p>
                      <a:r>
                        <a:rPr lang="en-AU" dirty="0">
                          <a:solidFill>
                            <a:schemeClr val="tx2">
                              <a:lumMod val="50000"/>
                            </a:schemeClr>
                          </a:solidFill>
                        </a:rPr>
                        <a:t>Restrict administrative privileges</a:t>
                      </a:r>
                    </a:p>
                  </a:txBody>
                  <a:tcPr/>
                </a:tc>
                <a:tc>
                  <a:txBody>
                    <a:bodyPr/>
                    <a:lstStyle/>
                    <a:p>
                      <a:r>
                        <a:rPr lang="en-AU" dirty="0">
                          <a:solidFill>
                            <a:schemeClr val="tx2">
                              <a:lumMod val="50000"/>
                            </a:schemeClr>
                          </a:solidFill>
                        </a:rPr>
                        <a:t>Patch operating systems</a:t>
                      </a:r>
                    </a:p>
                  </a:txBody>
                  <a:tcPr/>
                </a:tc>
                <a:extLst>
                  <a:ext uri="{0D108BD9-81ED-4DB2-BD59-A6C34878D82A}">
                    <a16:rowId xmlns:a16="http://schemas.microsoft.com/office/drawing/2014/main" val="2326531330"/>
                  </a:ext>
                </a:extLst>
              </a:tr>
              <a:tr h="370840">
                <a:tc>
                  <a:txBody>
                    <a:bodyPr/>
                    <a:lstStyle/>
                    <a:p>
                      <a:r>
                        <a:rPr lang="en-AU" dirty="0">
                          <a:solidFill>
                            <a:schemeClr val="tx2">
                              <a:lumMod val="50000"/>
                            </a:schemeClr>
                          </a:solidFill>
                        </a:rPr>
                        <a:t>Multi factor authentication</a:t>
                      </a:r>
                    </a:p>
                  </a:txBody>
                  <a:tcPr/>
                </a:tc>
                <a:tc>
                  <a:txBody>
                    <a:bodyPr/>
                    <a:lstStyle/>
                    <a:p>
                      <a:r>
                        <a:rPr lang="en-AU" dirty="0">
                          <a:solidFill>
                            <a:schemeClr val="tx2">
                              <a:lumMod val="50000"/>
                            </a:schemeClr>
                          </a:solidFill>
                        </a:rPr>
                        <a:t>Application control</a:t>
                      </a:r>
                    </a:p>
                  </a:txBody>
                  <a:tcPr/>
                </a:tc>
                <a:extLst>
                  <a:ext uri="{0D108BD9-81ED-4DB2-BD59-A6C34878D82A}">
                    <a16:rowId xmlns:a16="http://schemas.microsoft.com/office/drawing/2014/main" val="1197269343"/>
                  </a:ext>
                </a:extLst>
              </a:tr>
              <a:tr h="370840">
                <a:tc>
                  <a:txBody>
                    <a:bodyPr/>
                    <a:lstStyle/>
                    <a:p>
                      <a:r>
                        <a:rPr lang="en-AU" dirty="0">
                          <a:solidFill>
                            <a:schemeClr val="tx2">
                              <a:lumMod val="50000"/>
                            </a:schemeClr>
                          </a:solidFill>
                        </a:rPr>
                        <a:t>Application hardening</a:t>
                      </a:r>
                    </a:p>
                  </a:txBody>
                  <a:tcPr/>
                </a:tc>
                <a:tc>
                  <a:txBody>
                    <a:bodyPr/>
                    <a:lstStyle/>
                    <a:p>
                      <a:r>
                        <a:rPr lang="en-AU" dirty="0">
                          <a:solidFill>
                            <a:schemeClr val="tx2">
                              <a:lumMod val="50000"/>
                            </a:schemeClr>
                          </a:solidFill>
                        </a:rPr>
                        <a:t>Restrict Macros</a:t>
                      </a:r>
                    </a:p>
                  </a:txBody>
                  <a:tcPr/>
                </a:tc>
                <a:extLst>
                  <a:ext uri="{0D108BD9-81ED-4DB2-BD59-A6C34878D82A}">
                    <a16:rowId xmlns:a16="http://schemas.microsoft.com/office/drawing/2014/main" val="4224886939"/>
                  </a:ext>
                </a:extLst>
              </a:tr>
              <a:tr h="370840">
                <a:tc>
                  <a:txBody>
                    <a:bodyPr/>
                    <a:lstStyle/>
                    <a:p>
                      <a:r>
                        <a:rPr lang="en-AU" dirty="0">
                          <a:solidFill>
                            <a:schemeClr val="tx2">
                              <a:lumMod val="50000"/>
                            </a:schemeClr>
                          </a:solidFill>
                        </a:rPr>
                        <a:t>Patch Applications</a:t>
                      </a:r>
                    </a:p>
                  </a:txBody>
                  <a:tcPr/>
                </a:tc>
                <a:tc>
                  <a:txBody>
                    <a:bodyPr/>
                    <a:lstStyle/>
                    <a:p>
                      <a:r>
                        <a:rPr lang="en-AU" dirty="0">
                          <a:solidFill>
                            <a:schemeClr val="tx2">
                              <a:lumMod val="50000"/>
                            </a:schemeClr>
                          </a:solidFill>
                        </a:rPr>
                        <a:t>Regular backups</a:t>
                      </a:r>
                    </a:p>
                  </a:txBody>
                  <a:tcPr/>
                </a:tc>
                <a:extLst>
                  <a:ext uri="{0D108BD9-81ED-4DB2-BD59-A6C34878D82A}">
                    <a16:rowId xmlns:a16="http://schemas.microsoft.com/office/drawing/2014/main" val="1782857219"/>
                  </a:ext>
                </a:extLst>
              </a:tr>
              <a:tr h="370840">
                <a:tc>
                  <a:txBody>
                    <a:bodyPr/>
                    <a:lstStyle/>
                    <a:p>
                      <a:endParaRPr lang="en-AU" dirty="0">
                        <a:solidFill>
                          <a:schemeClr val="tx2">
                            <a:lumMod val="50000"/>
                          </a:schemeClr>
                        </a:solidFill>
                      </a:endParaRPr>
                    </a:p>
                  </a:txBody>
                  <a:tcPr/>
                </a:tc>
                <a:tc>
                  <a:txBody>
                    <a:bodyPr/>
                    <a:lstStyle/>
                    <a:p>
                      <a:endParaRPr lang="en-AU" dirty="0">
                        <a:solidFill>
                          <a:schemeClr val="tx2">
                            <a:lumMod val="50000"/>
                          </a:schemeClr>
                        </a:solidFill>
                      </a:endParaRPr>
                    </a:p>
                  </a:txBody>
                  <a:tcPr/>
                </a:tc>
                <a:extLst>
                  <a:ext uri="{0D108BD9-81ED-4DB2-BD59-A6C34878D82A}">
                    <a16:rowId xmlns:a16="http://schemas.microsoft.com/office/drawing/2014/main" val="1888637440"/>
                  </a:ext>
                </a:extLst>
              </a:tr>
              <a:tr h="370840">
                <a:tc>
                  <a:txBody>
                    <a:bodyPr/>
                    <a:lstStyle/>
                    <a:p>
                      <a:r>
                        <a:rPr lang="en-AU" dirty="0">
                          <a:solidFill>
                            <a:schemeClr val="tx2">
                              <a:lumMod val="50000"/>
                            </a:schemeClr>
                          </a:solidFill>
                        </a:rPr>
                        <a:t>Monitor internet footprint</a:t>
                      </a:r>
                    </a:p>
                  </a:txBody>
                  <a:tcPr/>
                </a:tc>
                <a:tc>
                  <a:txBody>
                    <a:bodyPr/>
                    <a:lstStyle/>
                    <a:p>
                      <a:r>
                        <a:rPr lang="en-AU" dirty="0">
                          <a:solidFill>
                            <a:schemeClr val="tx2">
                              <a:lumMod val="50000"/>
                            </a:schemeClr>
                          </a:solidFill>
                        </a:rPr>
                        <a:t>Monitor cloud compliance</a:t>
                      </a:r>
                    </a:p>
                  </a:txBody>
                  <a:tcPr/>
                </a:tc>
                <a:extLst>
                  <a:ext uri="{0D108BD9-81ED-4DB2-BD59-A6C34878D82A}">
                    <a16:rowId xmlns:a16="http://schemas.microsoft.com/office/drawing/2014/main" val="3855004523"/>
                  </a:ext>
                </a:extLst>
              </a:tr>
              <a:tr h="370840">
                <a:tc>
                  <a:txBody>
                    <a:bodyPr/>
                    <a:lstStyle/>
                    <a:p>
                      <a:r>
                        <a:rPr lang="en-AU" dirty="0">
                          <a:solidFill>
                            <a:schemeClr val="tx2">
                              <a:lumMod val="50000"/>
                            </a:schemeClr>
                          </a:solidFill>
                        </a:rPr>
                        <a:t>Data minimisation</a:t>
                      </a:r>
                    </a:p>
                  </a:txBody>
                  <a:tcPr/>
                </a:tc>
                <a:tc>
                  <a:txBody>
                    <a:bodyPr/>
                    <a:lstStyle/>
                    <a:p>
                      <a:r>
                        <a:rPr lang="en-AU" dirty="0">
                          <a:solidFill>
                            <a:schemeClr val="tx2">
                              <a:lumMod val="50000"/>
                            </a:schemeClr>
                          </a:solidFill>
                        </a:rPr>
                        <a:t>Digital Rights Management</a:t>
                      </a:r>
                    </a:p>
                  </a:txBody>
                  <a:tcPr/>
                </a:tc>
                <a:extLst>
                  <a:ext uri="{0D108BD9-81ED-4DB2-BD59-A6C34878D82A}">
                    <a16:rowId xmlns:a16="http://schemas.microsoft.com/office/drawing/2014/main" val="598805492"/>
                  </a:ext>
                </a:extLst>
              </a:tr>
            </a:tbl>
          </a:graphicData>
        </a:graphic>
      </p:graphicFrame>
    </p:spTree>
    <p:extLst>
      <p:ext uri="{BB962C8B-B14F-4D97-AF65-F5344CB8AC3E}">
        <p14:creationId xmlns:p14="http://schemas.microsoft.com/office/powerpoint/2010/main" val="104550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647131" y="927183"/>
            <a:ext cx="10515600" cy="9016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Pragmatic application</a:t>
            </a: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Title 1">
            <a:extLst>
              <a:ext uri="{FF2B5EF4-FFF2-40B4-BE49-F238E27FC236}">
                <a16:creationId xmlns:a16="http://schemas.microsoft.com/office/drawing/2014/main" id="{9A862D04-9429-6152-301B-0E8C23821DA8}"/>
              </a:ext>
            </a:extLst>
          </p:cNvPr>
          <p:cNvSpPr txBox="1">
            <a:spLocks/>
          </p:cNvSpPr>
          <p:nvPr/>
        </p:nvSpPr>
        <p:spPr>
          <a:xfrm>
            <a:off x="927062" y="2138884"/>
            <a:ext cx="10515600" cy="25802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Assurance decisions should not be made by hypothesizing potential adversary's paths but rather by using actual attack paths. This provides more effective protection and increases the adversary cost while reducing the defender's cost.</a:t>
            </a:r>
          </a:p>
          <a:p>
            <a:pPr algn="ctr"/>
            <a:endParaRPr lang="en-US" sz="2400" dirty="0"/>
          </a:p>
          <a:p>
            <a:pPr algn="ctr"/>
            <a:r>
              <a:rPr lang="en-US" sz="2400" dirty="0"/>
              <a:t>This is particularly effective against extortion actors who reuse successful attack paths (techniques) against multiple victims.</a:t>
            </a:r>
          </a:p>
          <a:p>
            <a:pPr algn="ctr"/>
            <a:endParaRPr lang="en-US" sz="2400" dirty="0"/>
          </a:p>
          <a:p>
            <a:pPr algn="ctr"/>
            <a:endParaRPr lang="en-AU" sz="2400" dirty="0"/>
          </a:p>
        </p:txBody>
      </p:sp>
    </p:spTree>
    <p:extLst>
      <p:ext uri="{BB962C8B-B14F-4D97-AF65-F5344CB8AC3E}">
        <p14:creationId xmlns:p14="http://schemas.microsoft.com/office/powerpoint/2010/main" val="101492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defTabSz="1219170">
              <a:buClr>
                <a:srgbClr val="FFFFFF"/>
              </a:buClr>
              <a:buSzPts val="1700"/>
              <a:defRPr/>
            </a:pPr>
            <a:r>
              <a:rPr lang="en-AU" sz="1200" kern="0" dirty="0">
                <a:solidFill>
                  <a:schemeClr val="accent4"/>
                </a:solidFill>
                <a:latin typeface="Century Gothic" panose="020B0502020202020204" pitchFamily="34" charset="0"/>
                <a:ea typeface="Century Gothic"/>
                <a:cs typeface="Century Gothic"/>
                <a:sym typeface="Century Gothic" panose="020B0502020202020204" pitchFamily="34" charset="0"/>
              </a:rPr>
              <a:t>Background</a:t>
            </a:r>
            <a:endParaRPr kumimoji="0" lang="en-AU" sz="1200" b="0" i="0" u="none" strike="noStrike" kern="0" cap="none" spc="0" normalizeH="0" baseline="0" noProof="0" dirty="0">
              <a:ln>
                <a:noFill/>
              </a:ln>
              <a:solidFill>
                <a:schemeClr val="bg2"/>
              </a:solidFill>
              <a:effectLst/>
              <a:uLnTx/>
              <a:uFillTx/>
              <a:latin typeface="Century Gothic" panose="020B0502020202020204" pitchFamily="34" charset="0"/>
              <a:ea typeface="Century Gothic"/>
              <a:cs typeface="Century Gothic"/>
              <a:sym typeface="Century Gothic" panose="020B0502020202020204" pitchFamily="34" charset="0"/>
            </a:endParaRPr>
          </a:p>
          <a:p>
            <a:pPr lvl="0" defTabSz="1219170">
              <a:buClr>
                <a:srgbClr val="FFFFFF"/>
              </a:buClr>
              <a:buSzPts val="1700"/>
              <a:defRPr/>
            </a:pPr>
            <a:r>
              <a:rPr lang="en-AU" kern="0" dirty="0">
                <a:solidFill>
                  <a:srgbClr val="FFFFFF"/>
                </a:solidFill>
                <a:latin typeface="Century Gothic" panose="020B0502020202020204" pitchFamily="34" charset="0"/>
                <a:ea typeface="Century Gothic"/>
                <a:cs typeface="Century Gothic"/>
                <a:sym typeface="Century Gothic" panose="020B0502020202020204" pitchFamily="34" charset="0"/>
              </a:rPr>
              <a:t>Operational threat process</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grpSp>
        <p:nvGrpSpPr>
          <p:cNvPr id="71" name="Group 70">
            <a:extLst>
              <a:ext uri="{FF2B5EF4-FFF2-40B4-BE49-F238E27FC236}">
                <a16:creationId xmlns:a16="http://schemas.microsoft.com/office/drawing/2014/main" id="{B97B9464-0764-A146-279A-AF75A2536186}"/>
              </a:ext>
            </a:extLst>
          </p:cNvPr>
          <p:cNvGrpSpPr/>
          <p:nvPr/>
        </p:nvGrpSpPr>
        <p:grpSpPr>
          <a:xfrm>
            <a:off x="4808309" y="2900896"/>
            <a:ext cx="933747" cy="804428"/>
            <a:chOff x="3793258" y="2425912"/>
            <a:chExt cx="933747" cy="804428"/>
          </a:xfrm>
        </p:grpSpPr>
        <p:pic>
          <p:nvPicPr>
            <p:cNvPr id="14" name="Picture 13">
              <a:extLst>
                <a:ext uri="{FF2B5EF4-FFF2-40B4-BE49-F238E27FC236}">
                  <a16:creationId xmlns:a16="http://schemas.microsoft.com/office/drawing/2014/main" id="{891E35CE-B53E-8C32-F44E-45831252A4E2}"/>
                </a:ext>
              </a:extLst>
            </p:cNvPr>
            <p:cNvPicPr>
              <a:picLocks noChangeAspect="1"/>
            </p:cNvPicPr>
            <p:nvPr/>
          </p:nvPicPr>
          <p:blipFill>
            <a:blip r:embed="rId6"/>
            <a:stretch>
              <a:fillRect/>
            </a:stretch>
          </p:blipFill>
          <p:spPr>
            <a:xfrm>
              <a:off x="3867193" y="2425912"/>
              <a:ext cx="438930" cy="460877"/>
            </a:xfrm>
            <a:prstGeom prst="rect">
              <a:avLst/>
            </a:prstGeom>
          </p:spPr>
        </p:pic>
        <p:grpSp>
          <p:nvGrpSpPr>
            <p:cNvPr id="17" name="Group 16">
              <a:extLst>
                <a:ext uri="{FF2B5EF4-FFF2-40B4-BE49-F238E27FC236}">
                  <a16:creationId xmlns:a16="http://schemas.microsoft.com/office/drawing/2014/main" id="{854FF86F-7703-D0B8-D239-D91878A78A81}"/>
                </a:ext>
              </a:extLst>
            </p:cNvPr>
            <p:cNvGrpSpPr/>
            <p:nvPr/>
          </p:nvGrpSpPr>
          <p:grpSpPr>
            <a:xfrm>
              <a:off x="3793258" y="2916568"/>
              <a:ext cx="933747" cy="313772"/>
              <a:chOff x="9086611" y="2847735"/>
              <a:chExt cx="566072" cy="190220"/>
            </a:xfrm>
          </p:grpSpPr>
          <p:sp>
            <p:nvSpPr>
              <p:cNvPr id="18" name="Rectangle: Rounded Corners 17">
                <a:extLst>
                  <a:ext uri="{FF2B5EF4-FFF2-40B4-BE49-F238E27FC236}">
                    <a16:creationId xmlns:a16="http://schemas.microsoft.com/office/drawing/2014/main" id="{0A275D87-E56F-5E8E-538E-6EC493A7B00D}"/>
                  </a:ext>
                </a:extLst>
              </p:cNvPr>
              <p:cNvSpPr/>
              <p:nvPr/>
            </p:nvSpPr>
            <p:spPr>
              <a:xfrm>
                <a:off x="9109406" y="2872959"/>
                <a:ext cx="502309" cy="1649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0" name="TextBox 19">
                <a:extLst>
                  <a:ext uri="{FF2B5EF4-FFF2-40B4-BE49-F238E27FC236}">
                    <a16:creationId xmlns:a16="http://schemas.microsoft.com/office/drawing/2014/main" id="{FB967276-C697-4AC9-DACB-E58F445C3E02}"/>
                  </a:ext>
                </a:extLst>
              </p:cNvPr>
              <p:cNvSpPr txBox="1"/>
              <p:nvPr/>
            </p:nvSpPr>
            <p:spPr>
              <a:xfrm>
                <a:off x="9086611" y="2847735"/>
                <a:ext cx="566072" cy="167927"/>
              </a:xfrm>
              <a:prstGeom prst="rect">
                <a:avLst/>
              </a:prstGeom>
              <a:noFill/>
            </p:spPr>
            <p:txBody>
              <a:bodyPr wrap="square" rtlCol="0">
                <a:spAutoFit/>
              </a:bodyPr>
              <a:lstStyle/>
              <a:p>
                <a:pPr algn="ctr"/>
                <a:r>
                  <a:rPr lang="en-AU" sz="1200" dirty="0"/>
                  <a:t>Actors</a:t>
                </a:r>
                <a:endParaRPr lang="en-AU" sz="700" dirty="0"/>
              </a:p>
            </p:txBody>
          </p:sp>
        </p:grpSp>
      </p:grpSp>
      <p:sp>
        <p:nvSpPr>
          <p:cNvPr id="21" name="Isosceles Triangle 20">
            <a:extLst>
              <a:ext uri="{FF2B5EF4-FFF2-40B4-BE49-F238E27FC236}">
                <a16:creationId xmlns:a16="http://schemas.microsoft.com/office/drawing/2014/main" id="{7C04BE66-2E03-6DDC-47DC-1F0F48D62673}"/>
              </a:ext>
            </a:extLst>
          </p:cNvPr>
          <p:cNvSpPr/>
          <p:nvPr/>
        </p:nvSpPr>
        <p:spPr>
          <a:xfrm rot="5400000">
            <a:off x="3202209" y="3466726"/>
            <a:ext cx="1591561" cy="201575"/>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8" name="Group 67">
            <a:extLst>
              <a:ext uri="{FF2B5EF4-FFF2-40B4-BE49-F238E27FC236}">
                <a16:creationId xmlns:a16="http://schemas.microsoft.com/office/drawing/2014/main" id="{3D8BF13C-6BF2-D9ED-EEA0-5A4C1C01834A}"/>
              </a:ext>
            </a:extLst>
          </p:cNvPr>
          <p:cNvGrpSpPr/>
          <p:nvPr/>
        </p:nvGrpSpPr>
        <p:grpSpPr>
          <a:xfrm>
            <a:off x="6638906" y="1467269"/>
            <a:ext cx="933747" cy="731129"/>
            <a:chOff x="6865809" y="2065081"/>
            <a:chExt cx="933747" cy="731129"/>
          </a:xfrm>
        </p:grpSpPr>
        <p:pic>
          <p:nvPicPr>
            <p:cNvPr id="22" name="Picture 21">
              <a:extLst>
                <a:ext uri="{FF2B5EF4-FFF2-40B4-BE49-F238E27FC236}">
                  <a16:creationId xmlns:a16="http://schemas.microsoft.com/office/drawing/2014/main" id="{08AD5EC5-7DC4-3FBE-35B4-C8299BC73BC2}"/>
                </a:ext>
              </a:extLst>
            </p:cNvPr>
            <p:cNvPicPr>
              <a:picLocks noChangeAspect="1"/>
            </p:cNvPicPr>
            <p:nvPr/>
          </p:nvPicPr>
          <p:blipFill>
            <a:blip r:embed="rId7"/>
            <a:stretch>
              <a:fillRect/>
            </a:stretch>
          </p:blipFill>
          <p:spPr>
            <a:xfrm rot="5400000">
              <a:off x="6889689" y="2065965"/>
              <a:ext cx="397730" cy="395962"/>
            </a:xfrm>
            <a:prstGeom prst="rect">
              <a:avLst/>
            </a:prstGeom>
          </p:spPr>
        </p:pic>
        <p:grpSp>
          <p:nvGrpSpPr>
            <p:cNvPr id="23" name="Group 22">
              <a:extLst>
                <a:ext uri="{FF2B5EF4-FFF2-40B4-BE49-F238E27FC236}">
                  <a16:creationId xmlns:a16="http://schemas.microsoft.com/office/drawing/2014/main" id="{501F4C76-9043-C424-9AAC-F6558351B20A}"/>
                </a:ext>
              </a:extLst>
            </p:cNvPr>
            <p:cNvGrpSpPr/>
            <p:nvPr/>
          </p:nvGrpSpPr>
          <p:grpSpPr>
            <a:xfrm>
              <a:off x="6865809" y="2516354"/>
              <a:ext cx="933747" cy="279856"/>
              <a:chOff x="9071598" y="2868296"/>
              <a:chExt cx="566072" cy="169659"/>
            </a:xfrm>
          </p:grpSpPr>
          <p:sp>
            <p:nvSpPr>
              <p:cNvPr id="24" name="Rectangle: Rounded Corners 23">
                <a:extLst>
                  <a:ext uri="{FF2B5EF4-FFF2-40B4-BE49-F238E27FC236}">
                    <a16:creationId xmlns:a16="http://schemas.microsoft.com/office/drawing/2014/main" id="{A09FFEE5-D97C-281B-141D-4C5326F799CF}"/>
                  </a:ext>
                </a:extLst>
              </p:cNvPr>
              <p:cNvSpPr/>
              <p:nvPr/>
            </p:nvSpPr>
            <p:spPr>
              <a:xfrm>
                <a:off x="9109406" y="2872959"/>
                <a:ext cx="502309" cy="1649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5" name="TextBox 24">
                <a:extLst>
                  <a:ext uri="{FF2B5EF4-FFF2-40B4-BE49-F238E27FC236}">
                    <a16:creationId xmlns:a16="http://schemas.microsoft.com/office/drawing/2014/main" id="{FAC04DF0-EE46-44EA-2EA2-D7A7B7B1F1B7}"/>
                  </a:ext>
                </a:extLst>
              </p:cNvPr>
              <p:cNvSpPr txBox="1"/>
              <p:nvPr/>
            </p:nvSpPr>
            <p:spPr>
              <a:xfrm>
                <a:off x="9071598" y="2868296"/>
                <a:ext cx="566072" cy="158597"/>
              </a:xfrm>
              <a:prstGeom prst="rect">
                <a:avLst/>
              </a:prstGeom>
              <a:noFill/>
            </p:spPr>
            <p:txBody>
              <a:bodyPr wrap="square" rtlCol="0">
                <a:spAutoFit/>
              </a:bodyPr>
              <a:lstStyle/>
              <a:p>
                <a:pPr algn="ctr"/>
                <a:r>
                  <a:rPr lang="en-AU" sz="1050" dirty="0"/>
                  <a:t>Techniques</a:t>
                </a:r>
                <a:endParaRPr lang="en-AU" sz="500" dirty="0"/>
              </a:p>
            </p:txBody>
          </p:sp>
        </p:grpSp>
      </p:grpSp>
      <p:grpSp>
        <p:nvGrpSpPr>
          <p:cNvPr id="70" name="Group 69">
            <a:extLst>
              <a:ext uri="{FF2B5EF4-FFF2-40B4-BE49-F238E27FC236}">
                <a16:creationId xmlns:a16="http://schemas.microsoft.com/office/drawing/2014/main" id="{B8C9D977-82C1-C7EC-C8E6-AD42C6C62688}"/>
              </a:ext>
            </a:extLst>
          </p:cNvPr>
          <p:cNvGrpSpPr/>
          <p:nvPr/>
        </p:nvGrpSpPr>
        <p:grpSpPr>
          <a:xfrm>
            <a:off x="8474912" y="2908216"/>
            <a:ext cx="1191196" cy="934988"/>
            <a:chOff x="6722861" y="3734015"/>
            <a:chExt cx="1191196" cy="934988"/>
          </a:xfrm>
        </p:grpSpPr>
        <p:pic>
          <p:nvPicPr>
            <p:cNvPr id="30" name="Graphic 29" descr="Clipboard with solid fill">
              <a:extLst>
                <a:ext uri="{FF2B5EF4-FFF2-40B4-BE49-F238E27FC236}">
                  <a16:creationId xmlns:a16="http://schemas.microsoft.com/office/drawing/2014/main" id="{F907EF61-5F0C-02BA-1C40-816C99ADE1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9371" y="3734015"/>
              <a:ext cx="614258" cy="614258"/>
            </a:xfrm>
            <a:prstGeom prst="rect">
              <a:avLst/>
            </a:prstGeom>
          </p:spPr>
        </p:pic>
        <p:grpSp>
          <p:nvGrpSpPr>
            <p:cNvPr id="37" name="Group 36">
              <a:extLst>
                <a:ext uri="{FF2B5EF4-FFF2-40B4-BE49-F238E27FC236}">
                  <a16:creationId xmlns:a16="http://schemas.microsoft.com/office/drawing/2014/main" id="{937D6DF9-41AD-9D64-ACF4-CDA03CFF5B99}"/>
                </a:ext>
              </a:extLst>
            </p:cNvPr>
            <p:cNvGrpSpPr/>
            <p:nvPr/>
          </p:nvGrpSpPr>
          <p:grpSpPr>
            <a:xfrm>
              <a:off x="6722861" y="4404026"/>
              <a:ext cx="1191196" cy="264977"/>
              <a:chOff x="9061550" y="2872777"/>
              <a:chExt cx="641416" cy="165178"/>
            </a:xfrm>
          </p:grpSpPr>
          <p:sp>
            <p:nvSpPr>
              <p:cNvPr id="38" name="Rectangle: Rounded Corners 37">
                <a:extLst>
                  <a:ext uri="{FF2B5EF4-FFF2-40B4-BE49-F238E27FC236}">
                    <a16:creationId xmlns:a16="http://schemas.microsoft.com/office/drawing/2014/main" id="{00178BAA-08C2-B873-1AF0-7A94CB374B8C}"/>
                  </a:ext>
                </a:extLst>
              </p:cNvPr>
              <p:cNvSpPr/>
              <p:nvPr/>
            </p:nvSpPr>
            <p:spPr>
              <a:xfrm>
                <a:off x="9109406" y="2872959"/>
                <a:ext cx="502309" cy="1649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39" name="TextBox 38">
                <a:extLst>
                  <a:ext uri="{FF2B5EF4-FFF2-40B4-BE49-F238E27FC236}">
                    <a16:creationId xmlns:a16="http://schemas.microsoft.com/office/drawing/2014/main" id="{A593B269-4D3C-2F22-76F3-4CB60C49CF27}"/>
                  </a:ext>
                </a:extLst>
              </p:cNvPr>
              <p:cNvSpPr txBox="1"/>
              <p:nvPr/>
            </p:nvSpPr>
            <p:spPr>
              <a:xfrm>
                <a:off x="9061550" y="2872777"/>
                <a:ext cx="641416" cy="158598"/>
              </a:xfrm>
              <a:prstGeom prst="rect">
                <a:avLst/>
              </a:prstGeom>
              <a:noFill/>
            </p:spPr>
            <p:txBody>
              <a:bodyPr wrap="square" rtlCol="0">
                <a:spAutoFit/>
              </a:bodyPr>
              <a:lstStyle/>
              <a:p>
                <a:pPr algn="ctr"/>
                <a:r>
                  <a:rPr lang="en-AU" sz="1050" dirty="0"/>
                  <a:t>Atomic tests</a:t>
                </a:r>
                <a:endParaRPr lang="en-AU" sz="500" dirty="0"/>
              </a:p>
            </p:txBody>
          </p:sp>
        </p:grpSp>
      </p:grpSp>
      <p:grpSp>
        <p:nvGrpSpPr>
          <p:cNvPr id="69" name="Group 68">
            <a:extLst>
              <a:ext uri="{FF2B5EF4-FFF2-40B4-BE49-F238E27FC236}">
                <a16:creationId xmlns:a16="http://schemas.microsoft.com/office/drawing/2014/main" id="{F8D78E42-4BBB-93DA-082D-EFA3D53F6EC2}"/>
              </a:ext>
            </a:extLst>
          </p:cNvPr>
          <p:cNvGrpSpPr/>
          <p:nvPr/>
        </p:nvGrpSpPr>
        <p:grpSpPr>
          <a:xfrm>
            <a:off x="6359759" y="4180624"/>
            <a:ext cx="1449910" cy="750959"/>
            <a:chOff x="8778050" y="2991434"/>
            <a:chExt cx="1449910" cy="750959"/>
          </a:xfrm>
        </p:grpSpPr>
        <p:pic>
          <p:nvPicPr>
            <p:cNvPr id="58" name="Graphic 57" descr="Settings outline">
              <a:extLst>
                <a:ext uri="{FF2B5EF4-FFF2-40B4-BE49-F238E27FC236}">
                  <a16:creationId xmlns:a16="http://schemas.microsoft.com/office/drawing/2014/main" id="{7FE382F1-7426-0538-312B-2A3B021004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90688" y="2991434"/>
              <a:ext cx="457199" cy="457199"/>
            </a:xfrm>
            <a:prstGeom prst="rect">
              <a:avLst/>
            </a:prstGeom>
          </p:spPr>
        </p:pic>
        <p:grpSp>
          <p:nvGrpSpPr>
            <p:cNvPr id="61" name="Group 60">
              <a:extLst>
                <a:ext uri="{FF2B5EF4-FFF2-40B4-BE49-F238E27FC236}">
                  <a16:creationId xmlns:a16="http://schemas.microsoft.com/office/drawing/2014/main" id="{D277AB50-A5B9-D596-678E-B4B73C990DC1}"/>
                </a:ext>
              </a:extLst>
            </p:cNvPr>
            <p:cNvGrpSpPr/>
            <p:nvPr/>
          </p:nvGrpSpPr>
          <p:grpSpPr>
            <a:xfrm>
              <a:off x="8778050" y="3466653"/>
              <a:ext cx="1449910" cy="275740"/>
              <a:chOff x="9077525" y="2870791"/>
              <a:chExt cx="566072" cy="167164"/>
            </a:xfrm>
          </p:grpSpPr>
          <p:sp>
            <p:nvSpPr>
              <p:cNvPr id="64" name="Rectangle: Rounded Corners 63">
                <a:extLst>
                  <a:ext uri="{FF2B5EF4-FFF2-40B4-BE49-F238E27FC236}">
                    <a16:creationId xmlns:a16="http://schemas.microsoft.com/office/drawing/2014/main" id="{0820A84F-034A-E94C-19B5-0618D6FE86BD}"/>
                  </a:ext>
                </a:extLst>
              </p:cNvPr>
              <p:cNvSpPr/>
              <p:nvPr/>
            </p:nvSpPr>
            <p:spPr>
              <a:xfrm>
                <a:off x="9109406" y="2872959"/>
                <a:ext cx="502309" cy="1649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67" name="TextBox 66">
                <a:extLst>
                  <a:ext uri="{FF2B5EF4-FFF2-40B4-BE49-F238E27FC236}">
                    <a16:creationId xmlns:a16="http://schemas.microsoft.com/office/drawing/2014/main" id="{FFCB9898-A0A2-C592-1485-AADB17BF1ADD}"/>
                  </a:ext>
                </a:extLst>
              </p:cNvPr>
              <p:cNvSpPr txBox="1"/>
              <p:nvPr/>
            </p:nvSpPr>
            <p:spPr>
              <a:xfrm>
                <a:off x="9077525" y="2870791"/>
                <a:ext cx="566072" cy="153933"/>
              </a:xfrm>
              <a:prstGeom prst="rect">
                <a:avLst/>
              </a:prstGeom>
              <a:noFill/>
            </p:spPr>
            <p:txBody>
              <a:bodyPr wrap="square" rtlCol="0">
                <a:spAutoFit/>
              </a:bodyPr>
              <a:lstStyle/>
              <a:p>
                <a:pPr algn="ctr"/>
                <a:r>
                  <a:rPr lang="en-AU" sz="1050" dirty="0"/>
                  <a:t>Countermeasures</a:t>
                </a:r>
                <a:endParaRPr lang="en-AU" sz="500" dirty="0"/>
              </a:p>
            </p:txBody>
          </p:sp>
        </p:grpSp>
      </p:grpSp>
      <p:sp>
        <p:nvSpPr>
          <p:cNvPr id="74" name="Arc 73">
            <a:extLst>
              <a:ext uri="{FF2B5EF4-FFF2-40B4-BE49-F238E27FC236}">
                <a16:creationId xmlns:a16="http://schemas.microsoft.com/office/drawing/2014/main" id="{EA3F4616-3B8C-C378-146E-37ADF16C6F89}"/>
              </a:ext>
            </a:extLst>
          </p:cNvPr>
          <p:cNvSpPr/>
          <p:nvPr/>
        </p:nvSpPr>
        <p:spPr>
          <a:xfrm rot="16462512">
            <a:off x="5369317" y="2103912"/>
            <a:ext cx="1579804" cy="1543986"/>
          </a:xfrm>
          <a:prstGeom prst="arc">
            <a:avLst/>
          </a:prstGeom>
          <a:ln>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8" name="Arc 77">
            <a:extLst>
              <a:ext uri="{FF2B5EF4-FFF2-40B4-BE49-F238E27FC236}">
                <a16:creationId xmlns:a16="http://schemas.microsoft.com/office/drawing/2014/main" id="{DBBAAB72-D1A1-46E1-C8D6-AFDFB5BAE8DB}"/>
              </a:ext>
            </a:extLst>
          </p:cNvPr>
          <p:cNvSpPr/>
          <p:nvPr/>
        </p:nvSpPr>
        <p:spPr>
          <a:xfrm>
            <a:off x="7153392" y="2019513"/>
            <a:ext cx="1579804" cy="1543986"/>
          </a:xfrm>
          <a:prstGeom prst="arc">
            <a:avLst/>
          </a:prstGeom>
          <a:ln>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9" name="Arc 78">
            <a:extLst>
              <a:ext uri="{FF2B5EF4-FFF2-40B4-BE49-F238E27FC236}">
                <a16:creationId xmlns:a16="http://schemas.microsoft.com/office/drawing/2014/main" id="{DAC37410-E8AF-C4E3-1D30-B8363A5B0ADB}"/>
              </a:ext>
            </a:extLst>
          </p:cNvPr>
          <p:cNvSpPr/>
          <p:nvPr/>
        </p:nvSpPr>
        <p:spPr>
          <a:xfrm rot="5400000">
            <a:off x="7256034" y="3184268"/>
            <a:ext cx="1579804" cy="1543986"/>
          </a:xfrm>
          <a:prstGeom prst="arc">
            <a:avLst/>
          </a:prstGeom>
          <a:ln>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0" name="Arc 79">
            <a:extLst>
              <a:ext uri="{FF2B5EF4-FFF2-40B4-BE49-F238E27FC236}">
                <a16:creationId xmlns:a16="http://schemas.microsoft.com/office/drawing/2014/main" id="{ECDBFBF5-9EDE-A325-B1E2-5D30051C42A6}"/>
              </a:ext>
            </a:extLst>
          </p:cNvPr>
          <p:cNvSpPr/>
          <p:nvPr/>
        </p:nvSpPr>
        <p:spPr>
          <a:xfrm rot="10800000">
            <a:off x="5407909" y="3205872"/>
            <a:ext cx="1579804" cy="1543986"/>
          </a:xfrm>
          <a:prstGeom prst="arc">
            <a:avLst/>
          </a:prstGeom>
          <a:ln>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1" name="TextBox 80">
            <a:extLst>
              <a:ext uri="{FF2B5EF4-FFF2-40B4-BE49-F238E27FC236}">
                <a16:creationId xmlns:a16="http://schemas.microsoft.com/office/drawing/2014/main" id="{659980B3-22EB-C4C9-A05A-E7BFB034046C}"/>
              </a:ext>
            </a:extLst>
          </p:cNvPr>
          <p:cNvSpPr txBox="1"/>
          <p:nvPr/>
        </p:nvSpPr>
        <p:spPr>
          <a:xfrm>
            <a:off x="2729291" y="4087069"/>
            <a:ext cx="1449910" cy="261610"/>
          </a:xfrm>
          <a:prstGeom prst="rect">
            <a:avLst/>
          </a:prstGeom>
          <a:noFill/>
        </p:spPr>
        <p:txBody>
          <a:bodyPr wrap="square" rtlCol="0">
            <a:spAutoFit/>
          </a:bodyPr>
          <a:lstStyle/>
          <a:p>
            <a:r>
              <a:rPr lang="en-AU" sz="1100" b="1" dirty="0"/>
              <a:t>Relevance</a:t>
            </a:r>
          </a:p>
        </p:txBody>
      </p:sp>
      <p:grpSp>
        <p:nvGrpSpPr>
          <p:cNvPr id="97" name="Group 96">
            <a:extLst>
              <a:ext uri="{FF2B5EF4-FFF2-40B4-BE49-F238E27FC236}">
                <a16:creationId xmlns:a16="http://schemas.microsoft.com/office/drawing/2014/main" id="{93C9CFC1-046C-D142-427E-0B3E54B6E7EE}"/>
              </a:ext>
            </a:extLst>
          </p:cNvPr>
          <p:cNvGrpSpPr/>
          <p:nvPr/>
        </p:nvGrpSpPr>
        <p:grpSpPr>
          <a:xfrm>
            <a:off x="330125" y="1779016"/>
            <a:ext cx="3771291" cy="3532278"/>
            <a:chOff x="330124" y="1365161"/>
            <a:chExt cx="3771291" cy="3532278"/>
          </a:xfrm>
        </p:grpSpPr>
        <p:sp>
          <p:nvSpPr>
            <p:cNvPr id="27" name="Isosceles Triangle 26">
              <a:extLst>
                <a:ext uri="{FF2B5EF4-FFF2-40B4-BE49-F238E27FC236}">
                  <a16:creationId xmlns:a16="http://schemas.microsoft.com/office/drawing/2014/main" id="{760BA144-ABDC-423F-BBE4-9B015DA21A86}"/>
                </a:ext>
              </a:extLst>
            </p:cNvPr>
            <p:cNvSpPr/>
            <p:nvPr/>
          </p:nvSpPr>
          <p:spPr>
            <a:xfrm rot="5400000">
              <a:off x="1153921" y="3200751"/>
              <a:ext cx="2577828" cy="279911"/>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9858F589-5C7A-4DBE-BC28-F67D928911FB}"/>
                </a:ext>
              </a:extLst>
            </p:cNvPr>
            <p:cNvGrpSpPr/>
            <p:nvPr/>
          </p:nvGrpSpPr>
          <p:grpSpPr>
            <a:xfrm>
              <a:off x="1543700" y="2234815"/>
              <a:ext cx="650611" cy="571651"/>
              <a:chOff x="3256783" y="628653"/>
              <a:chExt cx="538163" cy="461961"/>
            </a:xfrm>
          </p:grpSpPr>
          <p:sp>
            <p:nvSpPr>
              <p:cNvPr id="31" name="Oval 30">
                <a:extLst>
                  <a:ext uri="{FF2B5EF4-FFF2-40B4-BE49-F238E27FC236}">
                    <a16:creationId xmlns:a16="http://schemas.microsoft.com/office/drawing/2014/main" id="{60CDB357-9061-4560-A4B8-B16C39BCDF88}"/>
                  </a:ext>
                </a:extLst>
              </p:cNvPr>
              <p:cNvSpPr/>
              <p:nvPr/>
            </p:nvSpPr>
            <p:spPr>
              <a:xfrm>
                <a:off x="3286128" y="628653"/>
                <a:ext cx="461961" cy="461961"/>
              </a:xfrm>
              <a:prstGeom prst="ellipse">
                <a:avLst/>
              </a:prstGeom>
              <a:solidFill>
                <a:srgbClr val="ED7D3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800" dirty="0">
                  <a:latin typeface="Century Gothic" panose="020B0502020202020204" pitchFamily="34" charset="0"/>
                </a:endParaRPr>
              </a:p>
            </p:txBody>
          </p:sp>
          <p:sp>
            <p:nvSpPr>
              <p:cNvPr id="32" name="Rectangle 31">
                <a:extLst>
                  <a:ext uri="{FF2B5EF4-FFF2-40B4-BE49-F238E27FC236}">
                    <a16:creationId xmlns:a16="http://schemas.microsoft.com/office/drawing/2014/main" id="{9B70BD43-AC11-45F1-AFE3-2DBF74BCD81F}"/>
                  </a:ext>
                </a:extLst>
              </p:cNvPr>
              <p:cNvSpPr/>
              <p:nvPr/>
            </p:nvSpPr>
            <p:spPr>
              <a:xfrm>
                <a:off x="3256783" y="810153"/>
                <a:ext cx="538163" cy="2238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800" dirty="0">
                    <a:solidFill>
                      <a:schemeClr val="bg1"/>
                    </a:solidFill>
                    <a:latin typeface="Century Gothic" panose="020B0502020202020204" pitchFamily="34" charset="0"/>
                  </a:rPr>
                  <a:t>eCrime</a:t>
                </a:r>
              </a:p>
              <a:p>
                <a:pPr algn="ctr"/>
                <a:endParaRPr lang="en-AU" sz="800" dirty="0">
                  <a:latin typeface="Century Gothic" panose="020B0502020202020204" pitchFamily="34" charset="0"/>
                </a:endParaRPr>
              </a:p>
            </p:txBody>
          </p:sp>
        </p:grpSp>
        <p:grpSp>
          <p:nvGrpSpPr>
            <p:cNvPr id="34" name="Group 33">
              <a:extLst>
                <a:ext uri="{FF2B5EF4-FFF2-40B4-BE49-F238E27FC236}">
                  <a16:creationId xmlns:a16="http://schemas.microsoft.com/office/drawing/2014/main" id="{AEAF2254-9F67-4A38-AB5A-9C8081F81BAD}"/>
                </a:ext>
              </a:extLst>
            </p:cNvPr>
            <p:cNvGrpSpPr/>
            <p:nvPr/>
          </p:nvGrpSpPr>
          <p:grpSpPr>
            <a:xfrm>
              <a:off x="642178" y="2487631"/>
              <a:ext cx="839492" cy="672196"/>
              <a:chOff x="3223442" y="628653"/>
              <a:chExt cx="595317" cy="461961"/>
            </a:xfrm>
          </p:grpSpPr>
          <p:sp>
            <p:nvSpPr>
              <p:cNvPr id="35" name="Oval 34">
                <a:extLst>
                  <a:ext uri="{FF2B5EF4-FFF2-40B4-BE49-F238E27FC236}">
                    <a16:creationId xmlns:a16="http://schemas.microsoft.com/office/drawing/2014/main" id="{2817FD78-A8F1-474E-B1ED-EA50AD80547F}"/>
                  </a:ext>
                </a:extLst>
              </p:cNvPr>
              <p:cNvSpPr/>
              <p:nvPr/>
            </p:nvSpPr>
            <p:spPr>
              <a:xfrm>
                <a:off x="3286128" y="628653"/>
                <a:ext cx="461961" cy="461961"/>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800" dirty="0">
                  <a:latin typeface="Century Gothic" panose="020B0502020202020204" pitchFamily="34" charset="0"/>
                </a:endParaRPr>
              </a:p>
            </p:txBody>
          </p:sp>
          <p:sp>
            <p:nvSpPr>
              <p:cNvPr id="36" name="Rectangle 35">
                <a:extLst>
                  <a:ext uri="{FF2B5EF4-FFF2-40B4-BE49-F238E27FC236}">
                    <a16:creationId xmlns:a16="http://schemas.microsoft.com/office/drawing/2014/main" id="{EDBBB8B5-3840-42C3-A969-D0783512A0DD}"/>
                  </a:ext>
                </a:extLst>
              </p:cNvPr>
              <p:cNvSpPr/>
              <p:nvPr/>
            </p:nvSpPr>
            <p:spPr>
              <a:xfrm>
                <a:off x="3223442" y="810685"/>
                <a:ext cx="595317" cy="223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800" dirty="0">
                    <a:solidFill>
                      <a:schemeClr val="accent2">
                        <a:lumMod val="50000"/>
                      </a:schemeClr>
                    </a:solidFill>
                    <a:latin typeface="Century Gothic" panose="020B0502020202020204" pitchFamily="34" charset="0"/>
                  </a:rPr>
                  <a:t>Commodity</a:t>
                </a:r>
              </a:p>
              <a:p>
                <a:pPr algn="ctr"/>
                <a:endParaRPr lang="en-AU" sz="800" dirty="0">
                  <a:latin typeface="Century Gothic" panose="020B0502020202020204" pitchFamily="34" charset="0"/>
                </a:endParaRPr>
              </a:p>
            </p:txBody>
          </p:sp>
        </p:grpSp>
        <p:grpSp>
          <p:nvGrpSpPr>
            <p:cNvPr id="41" name="Group 40">
              <a:extLst>
                <a:ext uri="{FF2B5EF4-FFF2-40B4-BE49-F238E27FC236}">
                  <a16:creationId xmlns:a16="http://schemas.microsoft.com/office/drawing/2014/main" id="{1D8692B8-66A6-4569-9535-4B91D072920A}"/>
                </a:ext>
              </a:extLst>
            </p:cNvPr>
            <p:cNvGrpSpPr/>
            <p:nvPr/>
          </p:nvGrpSpPr>
          <p:grpSpPr>
            <a:xfrm>
              <a:off x="1695216" y="3158674"/>
              <a:ext cx="595317" cy="461961"/>
              <a:chOff x="3223442" y="628653"/>
              <a:chExt cx="595317" cy="461961"/>
            </a:xfrm>
          </p:grpSpPr>
          <p:sp>
            <p:nvSpPr>
              <p:cNvPr id="42" name="Oval 41">
                <a:extLst>
                  <a:ext uri="{FF2B5EF4-FFF2-40B4-BE49-F238E27FC236}">
                    <a16:creationId xmlns:a16="http://schemas.microsoft.com/office/drawing/2014/main" id="{80C3E70A-1023-4319-9FB6-8F2902A54D56}"/>
                  </a:ext>
                </a:extLst>
              </p:cNvPr>
              <p:cNvSpPr/>
              <p:nvPr/>
            </p:nvSpPr>
            <p:spPr>
              <a:xfrm>
                <a:off x="3286128" y="628653"/>
                <a:ext cx="461961" cy="461961"/>
              </a:xfrm>
              <a:prstGeom prst="ellipse">
                <a:avLst/>
              </a:prstGeom>
              <a:solidFill>
                <a:srgbClr val="FFE6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800" dirty="0">
                  <a:latin typeface="Century Gothic" panose="020B0502020202020204" pitchFamily="34" charset="0"/>
                </a:endParaRPr>
              </a:p>
            </p:txBody>
          </p:sp>
          <p:sp>
            <p:nvSpPr>
              <p:cNvPr id="43" name="Rectangle 42">
                <a:extLst>
                  <a:ext uri="{FF2B5EF4-FFF2-40B4-BE49-F238E27FC236}">
                    <a16:creationId xmlns:a16="http://schemas.microsoft.com/office/drawing/2014/main" id="{22A3D5DD-F08F-48C0-A124-40FC8963A8D9}"/>
                  </a:ext>
                </a:extLst>
              </p:cNvPr>
              <p:cNvSpPr/>
              <p:nvPr/>
            </p:nvSpPr>
            <p:spPr>
              <a:xfrm>
                <a:off x="3223442" y="810685"/>
                <a:ext cx="595317" cy="223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800" dirty="0">
                    <a:solidFill>
                      <a:srgbClr val="C00000"/>
                    </a:solidFill>
                    <a:latin typeface="Century Gothic" panose="020B0502020202020204" pitchFamily="34" charset="0"/>
                  </a:rPr>
                  <a:t>Fraud</a:t>
                </a:r>
              </a:p>
              <a:p>
                <a:pPr algn="ctr"/>
                <a:endParaRPr lang="en-AU" sz="800" dirty="0">
                  <a:latin typeface="Century Gothic" panose="020B0502020202020204" pitchFamily="34" charset="0"/>
                </a:endParaRPr>
              </a:p>
            </p:txBody>
          </p:sp>
        </p:grpSp>
        <p:grpSp>
          <p:nvGrpSpPr>
            <p:cNvPr id="45" name="Group 44">
              <a:extLst>
                <a:ext uri="{FF2B5EF4-FFF2-40B4-BE49-F238E27FC236}">
                  <a16:creationId xmlns:a16="http://schemas.microsoft.com/office/drawing/2014/main" id="{FAFE021D-2D23-49A9-99A6-033398200CB4}"/>
                </a:ext>
              </a:extLst>
            </p:cNvPr>
            <p:cNvGrpSpPr/>
            <p:nvPr/>
          </p:nvGrpSpPr>
          <p:grpSpPr>
            <a:xfrm>
              <a:off x="1508313" y="3837388"/>
              <a:ext cx="595317" cy="461961"/>
              <a:chOff x="3223442" y="628653"/>
              <a:chExt cx="595317" cy="461961"/>
            </a:xfrm>
          </p:grpSpPr>
          <p:sp>
            <p:nvSpPr>
              <p:cNvPr id="46" name="Oval 45">
                <a:extLst>
                  <a:ext uri="{FF2B5EF4-FFF2-40B4-BE49-F238E27FC236}">
                    <a16:creationId xmlns:a16="http://schemas.microsoft.com/office/drawing/2014/main" id="{BA87BCCE-EFBC-45D3-BF0F-90E0E2300384}"/>
                  </a:ext>
                </a:extLst>
              </p:cNvPr>
              <p:cNvSpPr/>
              <p:nvPr/>
            </p:nvSpPr>
            <p:spPr>
              <a:xfrm>
                <a:off x="3286128" y="628653"/>
                <a:ext cx="461961" cy="461961"/>
              </a:xfrm>
              <a:prstGeom prst="ellipse">
                <a:avLst/>
              </a:prstGeom>
              <a:solidFill>
                <a:srgbClr val="E2EFDA"/>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800" dirty="0">
                  <a:latin typeface="Century Gothic" panose="020B0502020202020204" pitchFamily="34" charset="0"/>
                </a:endParaRPr>
              </a:p>
            </p:txBody>
          </p:sp>
          <p:sp>
            <p:nvSpPr>
              <p:cNvPr id="47" name="Rectangle 46">
                <a:extLst>
                  <a:ext uri="{FF2B5EF4-FFF2-40B4-BE49-F238E27FC236}">
                    <a16:creationId xmlns:a16="http://schemas.microsoft.com/office/drawing/2014/main" id="{CF6C219B-1A70-4CA8-A459-14EF99973DBB}"/>
                  </a:ext>
                </a:extLst>
              </p:cNvPr>
              <p:cNvSpPr/>
              <p:nvPr/>
            </p:nvSpPr>
            <p:spPr>
              <a:xfrm>
                <a:off x="3223442" y="810685"/>
                <a:ext cx="595317" cy="223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800" dirty="0">
                    <a:solidFill>
                      <a:schemeClr val="accent6">
                        <a:lumMod val="50000"/>
                      </a:schemeClr>
                    </a:solidFill>
                    <a:latin typeface="Century Gothic" panose="020B0502020202020204" pitchFamily="34" charset="0"/>
                  </a:rPr>
                  <a:t>Nation State</a:t>
                </a:r>
              </a:p>
              <a:p>
                <a:pPr algn="ctr"/>
                <a:endParaRPr lang="en-AU" sz="800" dirty="0">
                  <a:latin typeface="Century Gothic" panose="020B0502020202020204" pitchFamily="34" charset="0"/>
                </a:endParaRPr>
              </a:p>
            </p:txBody>
          </p:sp>
        </p:grpSp>
        <p:grpSp>
          <p:nvGrpSpPr>
            <p:cNvPr id="49" name="Group 48">
              <a:extLst>
                <a:ext uri="{FF2B5EF4-FFF2-40B4-BE49-F238E27FC236}">
                  <a16:creationId xmlns:a16="http://schemas.microsoft.com/office/drawing/2014/main" id="{51C03AC1-DD33-48B5-8299-D3293BCFD5B3}"/>
                </a:ext>
              </a:extLst>
            </p:cNvPr>
            <p:cNvGrpSpPr/>
            <p:nvPr/>
          </p:nvGrpSpPr>
          <p:grpSpPr>
            <a:xfrm>
              <a:off x="897547" y="4193225"/>
              <a:ext cx="595317" cy="461961"/>
              <a:chOff x="3223442" y="628653"/>
              <a:chExt cx="595317" cy="461961"/>
            </a:xfrm>
          </p:grpSpPr>
          <p:sp>
            <p:nvSpPr>
              <p:cNvPr id="50" name="Oval 49">
                <a:extLst>
                  <a:ext uri="{FF2B5EF4-FFF2-40B4-BE49-F238E27FC236}">
                    <a16:creationId xmlns:a16="http://schemas.microsoft.com/office/drawing/2014/main" id="{0A6F3A6A-30C8-4AC4-BD48-7653457F1793}"/>
                  </a:ext>
                </a:extLst>
              </p:cNvPr>
              <p:cNvSpPr/>
              <p:nvPr/>
            </p:nvSpPr>
            <p:spPr>
              <a:xfrm>
                <a:off x="3286128" y="628653"/>
                <a:ext cx="461961" cy="461961"/>
              </a:xfrm>
              <a:prstGeom prst="ellipse">
                <a:avLst/>
              </a:prstGeom>
              <a:solidFill>
                <a:srgbClr val="E2EFDA"/>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800" dirty="0">
                  <a:latin typeface="Century Gothic" panose="020B0502020202020204" pitchFamily="34" charset="0"/>
                </a:endParaRPr>
              </a:p>
            </p:txBody>
          </p:sp>
          <p:sp>
            <p:nvSpPr>
              <p:cNvPr id="51" name="Rectangle 50">
                <a:extLst>
                  <a:ext uri="{FF2B5EF4-FFF2-40B4-BE49-F238E27FC236}">
                    <a16:creationId xmlns:a16="http://schemas.microsoft.com/office/drawing/2014/main" id="{B212FEA1-1007-4B49-A8C1-10A7FA3AD638}"/>
                  </a:ext>
                </a:extLst>
              </p:cNvPr>
              <p:cNvSpPr/>
              <p:nvPr/>
            </p:nvSpPr>
            <p:spPr>
              <a:xfrm>
                <a:off x="3223442" y="810685"/>
                <a:ext cx="595317" cy="223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800" dirty="0">
                    <a:solidFill>
                      <a:schemeClr val="accent6">
                        <a:lumMod val="50000"/>
                      </a:schemeClr>
                    </a:solidFill>
                    <a:latin typeface="Century Gothic" panose="020B0502020202020204" pitchFamily="34" charset="0"/>
                  </a:rPr>
                  <a:t>Activist</a:t>
                </a:r>
              </a:p>
              <a:p>
                <a:pPr algn="ctr"/>
                <a:endParaRPr lang="en-AU" sz="800" dirty="0">
                  <a:latin typeface="Century Gothic" panose="020B0502020202020204" pitchFamily="34" charset="0"/>
                </a:endParaRPr>
              </a:p>
            </p:txBody>
          </p:sp>
        </p:grpSp>
        <p:sp>
          <p:nvSpPr>
            <p:cNvPr id="9" name="Hexagon 8">
              <a:extLst>
                <a:ext uri="{FF2B5EF4-FFF2-40B4-BE49-F238E27FC236}">
                  <a16:creationId xmlns:a16="http://schemas.microsoft.com/office/drawing/2014/main" id="{2488501D-A3E1-7BE7-D812-66768B5996B8}"/>
                </a:ext>
              </a:extLst>
            </p:cNvPr>
            <p:cNvSpPr/>
            <p:nvPr/>
          </p:nvSpPr>
          <p:spPr>
            <a:xfrm rot="16200000">
              <a:off x="1998819" y="3146499"/>
              <a:ext cx="1674821" cy="225055"/>
            </a:xfrm>
            <a:prstGeom prst="hexagon">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Sector</a:t>
              </a:r>
            </a:p>
          </p:txBody>
        </p:sp>
        <p:sp>
          <p:nvSpPr>
            <p:cNvPr id="10" name="Hexagon 9">
              <a:extLst>
                <a:ext uri="{FF2B5EF4-FFF2-40B4-BE49-F238E27FC236}">
                  <a16:creationId xmlns:a16="http://schemas.microsoft.com/office/drawing/2014/main" id="{945F2CD1-38AE-90BC-E6C6-5595626603CD}"/>
                </a:ext>
              </a:extLst>
            </p:cNvPr>
            <p:cNvSpPr/>
            <p:nvPr/>
          </p:nvSpPr>
          <p:spPr>
            <a:xfrm rot="16200000">
              <a:off x="2262115" y="3139008"/>
              <a:ext cx="1671413" cy="243446"/>
            </a:xfrm>
            <a:prstGeom prst="hexagon">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Country</a:t>
              </a:r>
            </a:p>
          </p:txBody>
        </p:sp>
        <p:sp>
          <p:nvSpPr>
            <p:cNvPr id="11" name="Hexagon 10">
              <a:extLst>
                <a:ext uri="{FF2B5EF4-FFF2-40B4-BE49-F238E27FC236}">
                  <a16:creationId xmlns:a16="http://schemas.microsoft.com/office/drawing/2014/main" id="{17A2AB53-2622-9D50-F00C-60F3FD0C0D2D}"/>
                </a:ext>
              </a:extLst>
            </p:cNvPr>
            <p:cNvSpPr/>
            <p:nvPr/>
          </p:nvSpPr>
          <p:spPr>
            <a:xfrm rot="16200000">
              <a:off x="2532541" y="3130716"/>
              <a:ext cx="1674821" cy="256617"/>
            </a:xfrm>
            <a:prstGeom prst="hexagon">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Strategic interest</a:t>
              </a:r>
            </a:p>
          </p:txBody>
        </p:sp>
        <p:pic>
          <p:nvPicPr>
            <p:cNvPr id="13" name="Picture 12">
              <a:extLst>
                <a:ext uri="{FF2B5EF4-FFF2-40B4-BE49-F238E27FC236}">
                  <a16:creationId xmlns:a16="http://schemas.microsoft.com/office/drawing/2014/main" id="{94E6DD93-839E-B2B2-5B0B-C201D6DD8E34}"/>
                </a:ext>
              </a:extLst>
            </p:cNvPr>
            <p:cNvPicPr>
              <a:picLocks noChangeAspect="1"/>
            </p:cNvPicPr>
            <p:nvPr/>
          </p:nvPicPr>
          <p:blipFill>
            <a:blip r:embed="rId12"/>
            <a:stretch>
              <a:fillRect/>
            </a:stretch>
          </p:blipFill>
          <p:spPr>
            <a:xfrm>
              <a:off x="590095" y="3351894"/>
              <a:ext cx="816375" cy="590635"/>
            </a:xfrm>
            <a:prstGeom prst="rect">
              <a:avLst/>
            </a:prstGeom>
          </p:spPr>
        </p:pic>
        <p:sp>
          <p:nvSpPr>
            <p:cNvPr id="82" name="TextBox 81">
              <a:extLst>
                <a:ext uri="{FF2B5EF4-FFF2-40B4-BE49-F238E27FC236}">
                  <a16:creationId xmlns:a16="http://schemas.microsoft.com/office/drawing/2014/main" id="{C2A46129-1575-9C12-8496-D6DD038FDA4F}"/>
                </a:ext>
              </a:extLst>
            </p:cNvPr>
            <p:cNvSpPr txBox="1"/>
            <p:nvPr/>
          </p:nvSpPr>
          <p:spPr>
            <a:xfrm>
              <a:off x="535832" y="1655215"/>
              <a:ext cx="1457043" cy="307777"/>
            </a:xfrm>
            <a:prstGeom prst="rect">
              <a:avLst/>
            </a:prstGeom>
            <a:noFill/>
          </p:spPr>
          <p:txBody>
            <a:bodyPr wrap="square">
              <a:spAutoFit/>
            </a:bodyPr>
            <a:lstStyle/>
            <a:p>
              <a:r>
                <a:rPr lang="en-US" sz="1400" dirty="0">
                  <a:solidFill>
                    <a:schemeClr val="bg2">
                      <a:lumMod val="50000"/>
                    </a:schemeClr>
                  </a:solidFill>
                  <a:latin typeface="Century Gothic" panose="020B0502020202020204" pitchFamily="34" charset="0"/>
                </a:rPr>
                <a:t>Divergent</a:t>
              </a:r>
            </a:p>
          </p:txBody>
        </p:sp>
        <p:sp>
          <p:nvSpPr>
            <p:cNvPr id="83" name="TextBox 82">
              <a:extLst>
                <a:ext uri="{FF2B5EF4-FFF2-40B4-BE49-F238E27FC236}">
                  <a16:creationId xmlns:a16="http://schemas.microsoft.com/office/drawing/2014/main" id="{AD5AB233-738E-3F48-47E1-19FCADC31DD1}"/>
                </a:ext>
              </a:extLst>
            </p:cNvPr>
            <p:cNvSpPr txBox="1"/>
            <p:nvPr/>
          </p:nvSpPr>
          <p:spPr>
            <a:xfrm>
              <a:off x="2413237" y="1655215"/>
              <a:ext cx="1688178" cy="307777"/>
            </a:xfrm>
            <a:prstGeom prst="rect">
              <a:avLst/>
            </a:prstGeom>
            <a:noFill/>
          </p:spPr>
          <p:txBody>
            <a:bodyPr wrap="square">
              <a:spAutoFit/>
            </a:bodyPr>
            <a:lstStyle/>
            <a:p>
              <a:r>
                <a:rPr lang="en-US" sz="1400" dirty="0">
                  <a:solidFill>
                    <a:schemeClr val="bg2">
                      <a:lumMod val="50000"/>
                    </a:schemeClr>
                  </a:solidFill>
                  <a:latin typeface="Century Gothic" panose="020B0502020202020204" pitchFamily="34" charset="0"/>
                </a:rPr>
                <a:t>Convergent</a:t>
              </a:r>
            </a:p>
          </p:txBody>
        </p:sp>
        <p:sp>
          <p:nvSpPr>
            <p:cNvPr id="84" name="Rectangle: Rounded Corners 83">
              <a:extLst>
                <a:ext uri="{FF2B5EF4-FFF2-40B4-BE49-F238E27FC236}">
                  <a16:creationId xmlns:a16="http://schemas.microsoft.com/office/drawing/2014/main" id="{2877519C-4CB1-9648-8F60-50FBCEE8E4A4}"/>
                </a:ext>
              </a:extLst>
            </p:cNvPr>
            <p:cNvSpPr/>
            <p:nvPr/>
          </p:nvSpPr>
          <p:spPr>
            <a:xfrm>
              <a:off x="330124" y="1365161"/>
              <a:ext cx="3513401" cy="3532278"/>
            </a:xfrm>
            <a:prstGeom prst="roundRect">
              <a:avLst/>
            </a:prstGeom>
            <a:noFill/>
            <a:ln w="190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grpSp>
      <p:sp>
        <p:nvSpPr>
          <p:cNvPr id="85" name="TextBox 84">
            <a:extLst>
              <a:ext uri="{FF2B5EF4-FFF2-40B4-BE49-F238E27FC236}">
                <a16:creationId xmlns:a16="http://schemas.microsoft.com/office/drawing/2014/main" id="{FF682696-8E89-D9F0-8645-BE1393C91190}"/>
              </a:ext>
            </a:extLst>
          </p:cNvPr>
          <p:cNvSpPr txBox="1"/>
          <p:nvPr/>
        </p:nvSpPr>
        <p:spPr>
          <a:xfrm>
            <a:off x="6258138" y="3071804"/>
            <a:ext cx="1688178" cy="523220"/>
          </a:xfrm>
          <a:prstGeom prst="rect">
            <a:avLst/>
          </a:prstGeom>
          <a:noFill/>
        </p:spPr>
        <p:txBody>
          <a:bodyPr wrap="square">
            <a:spAutoFit/>
          </a:bodyPr>
          <a:lstStyle/>
          <a:p>
            <a:pPr algn="ctr"/>
            <a:r>
              <a:rPr lang="en-US" sz="1400" b="1" dirty="0">
                <a:solidFill>
                  <a:schemeClr val="bg2">
                    <a:lumMod val="50000"/>
                  </a:schemeClr>
                </a:solidFill>
                <a:latin typeface="Century Gothic" panose="020B0502020202020204" pitchFamily="34" charset="0"/>
              </a:rPr>
              <a:t>Operational</a:t>
            </a:r>
            <a:br>
              <a:rPr lang="en-US" sz="1400" b="1" dirty="0">
                <a:solidFill>
                  <a:schemeClr val="bg2">
                    <a:lumMod val="50000"/>
                  </a:schemeClr>
                </a:solidFill>
                <a:latin typeface="Century Gothic" panose="020B0502020202020204" pitchFamily="34" charset="0"/>
              </a:rPr>
            </a:br>
            <a:r>
              <a:rPr lang="en-US" sz="1400" b="1" dirty="0">
                <a:solidFill>
                  <a:schemeClr val="bg2">
                    <a:lumMod val="50000"/>
                  </a:schemeClr>
                </a:solidFill>
                <a:latin typeface="Century Gothic" panose="020B0502020202020204" pitchFamily="34" charset="0"/>
              </a:rPr>
              <a:t>Threat process</a:t>
            </a:r>
          </a:p>
        </p:txBody>
      </p:sp>
      <p:sp>
        <p:nvSpPr>
          <p:cNvPr id="86" name="Oval 85">
            <a:extLst>
              <a:ext uri="{FF2B5EF4-FFF2-40B4-BE49-F238E27FC236}">
                <a16:creationId xmlns:a16="http://schemas.microsoft.com/office/drawing/2014/main" id="{AB11FFEF-2E20-DD9A-54F4-C0A032B610DF}"/>
              </a:ext>
            </a:extLst>
          </p:cNvPr>
          <p:cNvSpPr/>
          <p:nvPr/>
        </p:nvSpPr>
        <p:spPr>
          <a:xfrm>
            <a:off x="4366396" y="3150251"/>
            <a:ext cx="379389" cy="379389"/>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1</a:t>
            </a:r>
          </a:p>
        </p:txBody>
      </p:sp>
      <p:sp>
        <p:nvSpPr>
          <p:cNvPr id="87" name="Oval 86">
            <a:extLst>
              <a:ext uri="{FF2B5EF4-FFF2-40B4-BE49-F238E27FC236}">
                <a16:creationId xmlns:a16="http://schemas.microsoft.com/office/drawing/2014/main" id="{CCAD502C-F0C2-D957-1D12-896021973CAE}"/>
              </a:ext>
            </a:extLst>
          </p:cNvPr>
          <p:cNvSpPr/>
          <p:nvPr/>
        </p:nvSpPr>
        <p:spPr>
          <a:xfrm>
            <a:off x="6173418" y="1286745"/>
            <a:ext cx="379389" cy="379389"/>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2</a:t>
            </a:r>
          </a:p>
        </p:txBody>
      </p:sp>
      <p:sp>
        <p:nvSpPr>
          <p:cNvPr id="88" name="Oval 87">
            <a:extLst>
              <a:ext uri="{FF2B5EF4-FFF2-40B4-BE49-F238E27FC236}">
                <a16:creationId xmlns:a16="http://schemas.microsoft.com/office/drawing/2014/main" id="{C70BE8CC-45BE-FF6B-50D8-55F7DF20B9F5}"/>
              </a:ext>
            </a:extLst>
          </p:cNvPr>
          <p:cNvSpPr/>
          <p:nvPr/>
        </p:nvSpPr>
        <p:spPr>
          <a:xfrm>
            <a:off x="9190460" y="2683571"/>
            <a:ext cx="379389" cy="379389"/>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3</a:t>
            </a:r>
          </a:p>
        </p:txBody>
      </p:sp>
      <p:sp>
        <p:nvSpPr>
          <p:cNvPr id="89" name="Oval 88">
            <a:extLst>
              <a:ext uri="{FF2B5EF4-FFF2-40B4-BE49-F238E27FC236}">
                <a16:creationId xmlns:a16="http://schemas.microsoft.com/office/drawing/2014/main" id="{DF0CCC03-9995-C7C6-2EC2-157DDB2C07F5}"/>
              </a:ext>
            </a:extLst>
          </p:cNvPr>
          <p:cNvSpPr/>
          <p:nvPr/>
        </p:nvSpPr>
        <p:spPr>
          <a:xfrm>
            <a:off x="7382958" y="4158984"/>
            <a:ext cx="379389" cy="379389"/>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4</a:t>
            </a:r>
          </a:p>
        </p:txBody>
      </p:sp>
      <p:sp>
        <p:nvSpPr>
          <p:cNvPr id="92" name="TextBox 91">
            <a:extLst>
              <a:ext uri="{FF2B5EF4-FFF2-40B4-BE49-F238E27FC236}">
                <a16:creationId xmlns:a16="http://schemas.microsoft.com/office/drawing/2014/main" id="{A544A4A7-82D4-5E1C-C604-985BF01EE2A5}"/>
              </a:ext>
            </a:extLst>
          </p:cNvPr>
          <p:cNvSpPr txBox="1"/>
          <p:nvPr/>
        </p:nvSpPr>
        <p:spPr>
          <a:xfrm>
            <a:off x="8371812" y="1638828"/>
            <a:ext cx="1688178" cy="276999"/>
          </a:xfrm>
          <a:prstGeom prst="rect">
            <a:avLst/>
          </a:prstGeom>
          <a:noFill/>
        </p:spPr>
        <p:txBody>
          <a:bodyPr wrap="square">
            <a:spAutoFit/>
          </a:bodyPr>
          <a:lstStyle/>
          <a:p>
            <a:r>
              <a:rPr lang="en-US" sz="1200" dirty="0">
                <a:solidFill>
                  <a:schemeClr val="bg2">
                    <a:lumMod val="50000"/>
                  </a:schemeClr>
                </a:solidFill>
                <a:latin typeface="Century Gothic" panose="020B0502020202020204" pitchFamily="34" charset="0"/>
              </a:rPr>
              <a:t>OSINT</a:t>
            </a:r>
          </a:p>
        </p:txBody>
      </p:sp>
      <p:pic>
        <p:nvPicPr>
          <p:cNvPr id="93" name="Picture 92">
            <a:extLst>
              <a:ext uri="{FF2B5EF4-FFF2-40B4-BE49-F238E27FC236}">
                <a16:creationId xmlns:a16="http://schemas.microsoft.com/office/drawing/2014/main" id="{DD7FCE23-F437-D8B6-D33E-624C8DE30EAA}"/>
              </a:ext>
            </a:extLst>
          </p:cNvPr>
          <p:cNvPicPr>
            <a:picLocks noChangeAspect="1"/>
          </p:cNvPicPr>
          <p:nvPr/>
        </p:nvPicPr>
        <p:blipFill>
          <a:blip r:embed="rId13"/>
          <a:stretch>
            <a:fillRect/>
          </a:stretch>
        </p:blipFill>
        <p:spPr>
          <a:xfrm>
            <a:off x="8451870" y="1092474"/>
            <a:ext cx="1261059" cy="265337"/>
          </a:xfrm>
          <a:prstGeom prst="rect">
            <a:avLst/>
          </a:prstGeom>
        </p:spPr>
      </p:pic>
      <p:pic>
        <p:nvPicPr>
          <p:cNvPr id="94" name="Picture 93">
            <a:extLst>
              <a:ext uri="{FF2B5EF4-FFF2-40B4-BE49-F238E27FC236}">
                <a16:creationId xmlns:a16="http://schemas.microsoft.com/office/drawing/2014/main" id="{9660C9CE-BD96-2086-6A2B-60C13DC0EDCC}"/>
              </a:ext>
            </a:extLst>
          </p:cNvPr>
          <p:cNvPicPr>
            <a:picLocks noChangeAspect="1"/>
          </p:cNvPicPr>
          <p:nvPr/>
        </p:nvPicPr>
        <p:blipFill>
          <a:blip r:embed="rId14"/>
          <a:stretch>
            <a:fillRect/>
          </a:stretch>
        </p:blipFill>
        <p:spPr>
          <a:xfrm>
            <a:off x="8458734" y="1387105"/>
            <a:ext cx="1585653" cy="251723"/>
          </a:xfrm>
          <a:prstGeom prst="rect">
            <a:avLst/>
          </a:prstGeom>
        </p:spPr>
      </p:pic>
      <p:pic>
        <p:nvPicPr>
          <p:cNvPr id="95" name="Picture 94">
            <a:extLst>
              <a:ext uri="{FF2B5EF4-FFF2-40B4-BE49-F238E27FC236}">
                <a16:creationId xmlns:a16="http://schemas.microsoft.com/office/drawing/2014/main" id="{2406E9E5-47BE-04A4-B626-016B36D5F57D}"/>
              </a:ext>
            </a:extLst>
          </p:cNvPr>
          <p:cNvPicPr>
            <a:picLocks noChangeAspect="1"/>
          </p:cNvPicPr>
          <p:nvPr/>
        </p:nvPicPr>
        <p:blipFill>
          <a:blip r:embed="rId15"/>
          <a:stretch>
            <a:fillRect/>
          </a:stretch>
        </p:blipFill>
        <p:spPr>
          <a:xfrm>
            <a:off x="9458136" y="3150251"/>
            <a:ext cx="1203707" cy="438820"/>
          </a:xfrm>
          <a:prstGeom prst="rect">
            <a:avLst/>
          </a:prstGeom>
        </p:spPr>
      </p:pic>
      <p:cxnSp>
        <p:nvCxnSpPr>
          <p:cNvPr id="99" name="Straight Arrow Connector 98">
            <a:extLst>
              <a:ext uri="{FF2B5EF4-FFF2-40B4-BE49-F238E27FC236}">
                <a16:creationId xmlns:a16="http://schemas.microsoft.com/office/drawing/2014/main" id="{DABA5EED-A54D-C629-A6B6-2ED85812D224}"/>
              </a:ext>
            </a:extLst>
          </p:cNvPr>
          <p:cNvCxnSpPr/>
          <p:nvPr/>
        </p:nvCxnSpPr>
        <p:spPr>
          <a:xfrm flipH="1">
            <a:off x="7623222" y="1217461"/>
            <a:ext cx="528034" cy="391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3604258-1010-98A5-FCE2-FD37E2E998B5}"/>
              </a:ext>
            </a:extLst>
          </p:cNvPr>
          <p:cNvCxnSpPr/>
          <p:nvPr/>
        </p:nvCxnSpPr>
        <p:spPr>
          <a:xfrm flipH="1">
            <a:off x="7775622" y="1369861"/>
            <a:ext cx="528034" cy="391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1EE825ED-0918-2897-2C30-7A09672166EB}"/>
              </a:ext>
            </a:extLst>
          </p:cNvPr>
          <p:cNvCxnSpPr/>
          <p:nvPr/>
        </p:nvCxnSpPr>
        <p:spPr>
          <a:xfrm flipH="1">
            <a:off x="6020206" y="5011566"/>
            <a:ext cx="528034" cy="391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85FC785-86C3-C3B7-A872-A968FE95BA12}"/>
              </a:ext>
            </a:extLst>
          </p:cNvPr>
          <p:cNvCxnSpPr/>
          <p:nvPr/>
        </p:nvCxnSpPr>
        <p:spPr>
          <a:xfrm flipH="1">
            <a:off x="7083641" y="5045291"/>
            <a:ext cx="528034" cy="391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7CF4554-117D-C4D8-EFDF-C852F9C4486B}"/>
              </a:ext>
            </a:extLst>
          </p:cNvPr>
          <p:cNvSpPr txBox="1"/>
          <p:nvPr/>
        </p:nvSpPr>
        <p:spPr>
          <a:xfrm>
            <a:off x="5515670" y="5436893"/>
            <a:ext cx="1123236" cy="276999"/>
          </a:xfrm>
          <a:prstGeom prst="rect">
            <a:avLst/>
          </a:prstGeom>
          <a:noFill/>
        </p:spPr>
        <p:txBody>
          <a:bodyPr wrap="square">
            <a:spAutoFit/>
          </a:bodyPr>
          <a:lstStyle/>
          <a:p>
            <a:r>
              <a:rPr lang="en-US" sz="1200" dirty="0">
                <a:solidFill>
                  <a:schemeClr val="bg2">
                    <a:lumMod val="50000"/>
                  </a:schemeClr>
                </a:solidFill>
                <a:latin typeface="Century Gothic" panose="020B0502020202020204" pitchFamily="34" charset="0"/>
              </a:rPr>
              <a:t>Protective</a:t>
            </a:r>
          </a:p>
        </p:txBody>
      </p:sp>
      <p:sp>
        <p:nvSpPr>
          <p:cNvPr id="104" name="TextBox 103">
            <a:extLst>
              <a:ext uri="{FF2B5EF4-FFF2-40B4-BE49-F238E27FC236}">
                <a16:creationId xmlns:a16="http://schemas.microsoft.com/office/drawing/2014/main" id="{B632CE47-4614-6C40-0963-3BC8B4DC790F}"/>
              </a:ext>
            </a:extLst>
          </p:cNvPr>
          <p:cNvSpPr txBox="1"/>
          <p:nvPr/>
        </p:nvSpPr>
        <p:spPr>
          <a:xfrm>
            <a:off x="6655160" y="5471817"/>
            <a:ext cx="1123236" cy="276999"/>
          </a:xfrm>
          <a:prstGeom prst="rect">
            <a:avLst/>
          </a:prstGeom>
          <a:noFill/>
        </p:spPr>
        <p:txBody>
          <a:bodyPr wrap="square">
            <a:spAutoFit/>
          </a:bodyPr>
          <a:lstStyle/>
          <a:p>
            <a:r>
              <a:rPr lang="en-US" sz="1200" dirty="0">
                <a:solidFill>
                  <a:schemeClr val="bg2">
                    <a:lumMod val="50000"/>
                  </a:schemeClr>
                </a:solidFill>
                <a:latin typeface="Century Gothic" panose="020B0502020202020204" pitchFamily="34" charset="0"/>
              </a:rPr>
              <a:t>Detective</a:t>
            </a:r>
          </a:p>
        </p:txBody>
      </p:sp>
      <p:sp>
        <p:nvSpPr>
          <p:cNvPr id="105" name="TextBox 104">
            <a:extLst>
              <a:ext uri="{FF2B5EF4-FFF2-40B4-BE49-F238E27FC236}">
                <a16:creationId xmlns:a16="http://schemas.microsoft.com/office/drawing/2014/main" id="{6BA5A42C-3761-7069-1776-D2C86777774C}"/>
              </a:ext>
            </a:extLst>
          </p:cNvPr>
          <p:cNvSpPr txBox="1"/>
          <p:nvPr/>
        </p:nvSpPr>
        <p:spPr>
          <a:xfrm>
            <a:off x="8984537" y="3903625"/>
            <a:ext cx="1123236" cy="276999"/>
          </a:xfrm>
          <a:prstGeom prst="rect">
            <a:avLst/>
          </a:prstGeom>
          <a:noFill/>
        </p:spPr>
        <p:txBody>
          <a:bodyPr wrap="square">
            <a:spAutoFit/>
          </a:bodyPr>
          <a:lstStyle/>
          <a:p>
            <a:r>
              <a:rPr lang="en-US" sz="1200" dirty="0">
                <a:solidFill>
                  <a:schemeClr val="bg2">
                    <a:lumMod val="50000"/>
                  </a:schemeClr>
                </a:solidFill>
                <a:latin typeface="Century Gothic" panose="020B0502020202020204" pitchFamily="34" charset="0"/>
              </a:rPr>
              <a:t>Validation</a:t>
            </a:r>
          </a:p>
        </p:txBody>
      </p:sp>
    </p:spTree>
    <p:extLst>
      <p:ext uri="{BB962C8B-B14F-4D97-AF65-F5344CB8AC3E}">
        <p14:creationId xmlns:p14="http://schemas.microsoft.com/office/powerpoint/2010/main" val="261365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226A2E-B2F9-F1FE-C4E6-8CE18A59ED50}"/>
              </a:ext>
            </a:extLst>
          </p:cNvPr>
          <p:cNvSpPr/>
          <p:nvPr/>
        </p:nvSpPr>
        <p:spPr>
          <a:xfrm>
            <a:off x="0" y="0"/>
            <a:ext cx="3341914" cy="68345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9CA79A0B-1060-8503-705D-BC76D963E2DB}"/>
              </a:ext>
            </a:extLst>
          </p:cNvPr>
          <p:cNvSpPr txBox="1">
            <a:spLocks noChangeArrowheads="1"/>
          </p:cNvSpPr>
          <p:nvPr/>
        </p:nvSpPr>
        <p:spPr bwMode="auto">
          <a:xfrm>
            <a:off x="313644" y="854797"/>
            <a:ext cx="3130593" cy="867097"/>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Verdana Pro" panose="020B0604030504040204" pitchFamily="34" charset="0"/>
                <a:ea typeface="Yu Mincho" panose="02020400000000000000" pitchFamily="18" charset="-128"/>
                <a:cs typeface="Times New Roman" panose="02020603050405020304" pitchFamily="18" charset="0"/>
              </a:rPr>
              <a:t>2023 Threat Actors</a:t>
            </a:r>
          </a:p>
        </p:txBody>
      </p:sp>
      <p:sp>
        <p:nvSpPr>
          <p:cNvPr id="6" name="Text Box 2">
            <a:extLst>
              <a:ext uri="{FF2B5EF4-FFF2-40B4-BE49-F238E27FC236}">
                <a16:creationId xmlns:a16="http://schemas.microsoft.com/office/drawing/2014/main" id="{F79282A9-BBCC-FD85-2B0F-F780B7D15AA2}"/>
              </a:ext>
            </a:extLst>
          </p:cNvPr>
          <p:cNvSpPr txBox="1">
            <a:spLocks noChangeArrowheads="1"/>
          </p:cNvSpPr>
          <p:nvPr/>
        </p:nvSpPr>
        <p:spPr bwMode="auto">
          <a:xfrm>
            <a:off x="310090" y="1891463"/>
            <a:ext cx="2653240" cy="3679982"/>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The ransomware actors relevant to  Australian business has changed.</a:t>
            </a:r>
          </a:p>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GOLD SOUTHFIELD (</a:t>
            </a:r>
            <a:r>
              <a:rPr kumimoji="0" lang="en-US" sz="1000" b="0" i="0" u="none" strike="noStrike" kern="1200" cap="none" spc="0" normalizeH="0" baseline="0" noProof="0" dirty="0" err="1">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Revil</a:t>
            </a:r>
            <a:r>
              <a:rPr kumimoji="0" lang="en-US" sz="1000" b="0" i="0" u="none" strike="noStrike" kern="1200" cap="none" spc="0" normalizeH="0" baseline="0" noProof="0" dirty="0">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 has largely been dismantled.  </a:t>
            </a:r>
          </a:p>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WZARD SPIDER (FIN12 / Conti) has splintered into smaller units that include Royal, Hive, Quantum and </a:t>
            </a:r>
            <a:r>
              <a:rPr kumimoji="0" lang="en-US" sz="1000" b="0" i="0" u="none" strike="noStrike" kern="1200" cap="none" spc="0" normalizeH="0" baseline="0" noProof="0" dirty="0" err="1">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BlackCat</a:t>
            </a:r>
            <a:r>
              <a:rPr kumimoji="0" lang="en-US" sz="1000" b="0" i="0" u="none" strike="noStrike" kern="1200" cap="none" spc="0" normalizeH="0" baseline="0" noProof="0" dirty="0">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 RaaS. </a:t>
            </a:r>
          </a:p>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However, the techniques mapped to these crime groups are still relevant as the splinter groups leverage existing IP and playbooks. </a:t>
            </a:r>
          </a:p>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ahnschrift" panose="020B0502040204020203" pitchFamily="34" charset="0"/>
                <a:ea typeface="Yu Mincho" panose="02020400000000000000" pitchFamily="18" charset="-128"/>
                <a:cs typeface="Times New Roman" panose="02020603050405020304" pitchFamily="18" charset="0"/>
              </a:rPr>
              <a:t>With the RaaS services becoming normalized the volume of attacks is increasing.  There are more IAB and affiliates being observed as the ecosystem expands.</a:t>
            </a:r>
          </a:p>
        </p:txBody>
      </p:sp>
      <p:sp>
        <p:nvSpPr>
          <p:cNvPr id="8" name="Rectangle 7">
            <a:extLst>
              <a:ext uri="{FF2B5EF4-FFF2-40B4-BE49-F238E27FC236}">
                <a16:creationId xmlns:a16="http://schemas.microsoft.com/office/drawing/2014/main" id="{57E356FA-14C5-F54D-9D30-9011D48B917F}"/>
              </a:ext>
            </a:extLst>
          </p:cNvPr>
          <p:cNvSpPr/>
          <p:nvPr/>
        </p:nvSpPr>
        <p:spPr>
          <a:xfrm>
            <a:off x="408940" y="526326"/>
            <a:ext cx="800100" cy="4508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73BB3C6-109B-56A8-E86F-723533FD246F}"/>
              </a:ext>
            </a:extLst>
          </p:cNvPr>
          <p:cNvSpPr/>
          <p:nvPr/>
        </p:nvSpPr>
        <p:spPr>
          <a:xfrm>
            <a:off x="8850088" y="117157"/>
            <a:ext cx="3217865" cy="6623685"/>
          </a:xfrm>
          <a:prstGeom prst="rect">
            <a:avLst/>
          </a:prstGeom>
          <a:solidFill>
            <a:srgbClr val="EBE9E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1E9701E-0C62-2458-E633-7BD11FB35EA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57293" y="5673382"/>
            <a:ext cx="1610360" cy="1040130"/>
          </a:xfrm>
          <a:prstGeom prst="rect">
            <a:avLst/>
          </a:prstGeom>
        </p:spPr>
      </p:pic>
      <p:sp>
        <p:nvSpPr>
          <p:cNvPr id="20" name="Rectangle 8">
            <a:extLst>
              <a:ext uri="{FF2B5EF4-FFF2-40B4-BE49-F238E27FC236}">
                <a16:creationId xmlns:a16="http://schemas.microsoft.com/office/drawing/2014/main" id="{786B6D29-8BD8-7ED1-A64D-4C65D875AD64}"/>
              </a:ext>
            </a:extLst>
          </p:cNvPr>
          <p:cNvSpPr>
            <a:spLocks noChangeArrowheads="1"/>
          </p:cNvSpPr>
          <p:nvPr/>
        </p:nvSpPr>
        <p:spPr bwMode="auto">
          <a:xfrm>
            <a:off x="3649953" y="228019"/>
            <a:ext cx="1376457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8" name="Object 27">
            <a:extLst>
              <a:ext uri="{FF2B5EF4-FFF2-40B4-BE49-F238E27FC236}">
                <a16:creationId xmlns:a16="http://schemas.microsoft.com/office/drawing/2014/main" id="{21736163-29FF-1C6C-D390-E2BD5AF85909}"/>
              </a:ext>
            </a:extLst>
          </p:cNvPr>
          <p:cNvGraphicFramePr>
            <a:graphicFrameLocks noChangeAspect="1"/>
          </p:cNvGraphicFramePr>
          <p:nvPr/>
        </p:nvGraphicFramePr>
        <p:xfrm>
          <a:off x="3384130" y="228018"/>
          <a:ext cx="5609783" cy="6401963"/>
        </p:xfrm>
        <a:graphic>
          <a:graphicData uri="http://schemas.openxmlformats.org/presentationml/2006/ole">
            <mc:AlternateContent xmlns:mc="http://schemas.openxmlformats.org/markup-compatibility/2006">
              <mc:Choice xmlns:v="urn:schemas-microsoft-com:vml" Requires="v">
                <p:oleObj name="Visio" r:id="rId4" imgW="7201145" imgH="8229572" progId="Visio.Drawing.15">
                  <p:embed/>
                </p:oleObj>
              </mc:Choice>
              <mc:Fallback>
                <p:oleObj name="Visio" r:id="rId4" imgW="7201145" imgH="8229572" progId="Visio.Drawing.15">
                  <p:embed/>
                  <p:pic>
                    <p:nvPicPr>
                      <p:cNvPr id="28" name="Object 27">
                        <a:extLst>
                          <a:ext uri="{FF2B5EF4-FFF2-40B4-BE49-F238E27FC236}">
                            <a16:creationId xmlns:a16="http://schemas.microsoft.com/office/drawing/2014/main" id="{21736163-29FF-1C6C-D390-E2BD5AF85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130" y="228018"/>
                        <a:ext cx="5609783" cy="6401963"/>
                      </a:xfrm>
                      <a:prstGeom prst="rect">
                        <a:avLst/>
                      </a:prstGeom>
                      <a:noFill/>
                    </p:spPr>
                  </p:pic>
                </p:oleObj>
              </mc:Fallback>
            </mc:AlternateContent>
          </a:graphicData>
        </a:graphic>
      </p:graphicFrame>
      <p:pic>
        <p:nvPicPr>
          <p:cNvPr id="29" name="Picture 28" descr="Graphical user interface, text, application&#10;&#10;Description automatically generated">
            <a:extLst>
              <a:ext uri="{FF2B5EF4-FFF2-40B4-BE49-F238E27FC236}">
                <a16:creationId xmlns:a16="http://schemas.microsoft.com/office/drawing/2014/main" id="{38002A52-DECC-AE28-5C93-24995774A7E6}"/>
              </a:ext>
            </a:extLst>
          </p:cNvPr>
          <p:cNvPicPr>
            <a:picLocks noChangeAspect="1"/>
          </p:cNvPicPr>
          <p:nvPr/>
        </p:nvPicPr>
        <p:blipFill>
          <a:blip r:embed="rId6"/>
          <a:stretch>
            <a:fillRect/>
          </a:stretch>
        </p:blipFill>
        <p:spPr>
          <a:xfrm>
            <a:off x="9036129" y="289083"/>
            <a:ext cx="2746931" cy="614020"/>
          </a:xfrm>
          <a:prstGeom prst="rect">
            <a:avLst/>
          </a:prstGeom>
        </p:spPr>
      </p:pic>
      <p:graphicFrame>
        <p:nvGraphicFramePr>
          <p:cNvPr id="31" name="Table 30">
            <a:extLst>
              <a:ext uri="{FF2B5EF4-FFF2-40B4-BE49-F238E27FC236}">
                <a16:creationId xmlns:a16="http://schemas.microsoft.com/office/drawing/2014/main" id="{BD7243C1-AB46-7496-067C-0B86581D3CF8}"/>
              </a:ext>
            </a:extLst>
          </p:cNvPr>
          <p:cNvGraphicFramePr>
            <a:graphicFrameLocks noGrp="1"/>
          </p:cNvGraphicFramePr>
          <p:nvPr/>
        </p:nvGraphicFramePr>
        <p:xfrm>
          <a:off x="8952411" y="1322387"/>
          <a:ext cx="3028462" cy="5362655"/>
        </p:xfrm>
        <a:graphic>
          <a:graphicData uri="http://schemas.openxmlformats.org/drawingml/2006/table">
            <a:tbl>
              <a:tblPr firstRow="1" firstCol="1" bandRow="1"/>
              <a:tblGrid>
                <a:gridCol w="2158612">
                  <a:extLst>
                    <a:ext uri="{9D8B030D-6E8A-4147-A177-3AD203B41FA5}">
                      <a16:colId xmlns:a16="http://schemas.microsoft.com/office/drawing/2014/main" val="3360519934"/>
                    </a:ext>
                  </a:extLst>
                </a:gridCol>
                <a:gridCol w="869850">
                  <a:extLst>
                    <a:ext uri="{9D8B030D-6E8A-4147-A177-3AD203B41FA5}">
                      <a16:colId xmlns:a16="http://schemas.microsoft.com/office/drawing/2014/main" val="2391301677"/>
                    </a:ext>
                  </a:extLst>
                </a:gridCol>
              </a:tblGrid>
              <a:tr h="188548">
                <a:tc>
                  <a:txBody>
                    <a:bodyPr/>
                    <a:lstStyle/>
                    <a:p>
                      <a:pPr>
                        <a:lnSpc>
                          <a:spcPct val="107000"/>
                        </a:lnSpc>
                        <a:spcAft>
                          <a:spcPts val="800"/>
                        </a:spcAft>
                      </a:pPr>
                      <a:r>
                        <a:rPr lang="en-AU" sz="1000">
                          <a:solidFill>
                            <a:srgbClr val="FFFFFF"/>
                          </a:solidFill>
                          <a:effectLst/>
                          <a:latin typeface="Segoe UI" panose="020B0502040204020203" pitchFamily="34" charset="0"/>
                          <a:ea typeface="Yu Mincho" panose="02020400000000000000" pitchFamily="18" charset="-128"/>
                          <a:cs typeface="Times New Roman" panose="02020603050405020304" pitchFamily="18" charset="0"/>
                        </a:rPr>
                        <a:t>Action</a:t>
                      </a:r>
                      <a:endParaRPr lang="en-AU" sz="1000">
                        <a:effectLst/>
                        <a:latin typeface="Segoe UI" panose="020B0502040204020203"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a:lnSpc>
                          <a:spcPct val="107000"/>
                        </a:lnSpc>
                        <a:spcAft>
                          <a:spcPts val="800"/>
                        </a:spcAft>
                      </a:pPr>
                      <a:r>
                        <a:rPr lang="en-AU" sz="1000">
                          <a:solidFill>
                            <a:srgbClr val="FFFFFF"/>
                          </a:solidFill>
                          <a:effectLst/>
                          <a:latin typeface="Segoe UI" panose="020B0502040204020203" pitchFamily="34" charset="0"/>
                          <a:ea typeface="Yu Mincho" panose="02020400000000000000" pitchFamily="18" charset="-128"/>
                          <a:cs typeface="Times New Roman" panose="02020603050405020304" pitchFamily="18" charset="0"/>
                        </a:rPr>
                        <a:t>TTP</a:t>
                      </a:r>
                      <a:endParaRPr lang="en-AU" sz="1000">
                        <a:effectLst/>
                        <a:latin typeface="Segoe UI" panose="020B0502040204020203"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extLst>
                  <a:ext uri="{0D108BD9-81ED-4DB2-BD59-A6C34878D82A}">
                    <a16:rowId xmlns:a16="http://schemas.microsoft.com/office/drawing/2014/main" val="2281370478"/>
                  </a:ext>
                </a:extLst>
              </a:tr>
              <a:tr h="489065">
                <a:tc>
                  <a:txBody>
                    <a:bodyPr/>
                    <a:lstStyle/>
                    <a:p>
                      <a:pPr>
                        <a:lnSpc>
                          <a:spcPct val="107000"/>
                        </a:lnSpc>
                        <a:spcAft>
                          <a:spcPts val="800"/>
                        </a:spcAft>
                      </a:pPr>
                      <a:r>
                        <a:rPr lang="en-AU" sz="1000" dirty="0">
                          <a:effectLst/>
                          <a:latin typeface="Segoe UI" panose="020B0502040204020203" pitchFamily="34" charset="0"/>
                          <a:ea typeface="Yu Mincho" panose="02020400000000000000" pitchFamily="18" charset="-128"/>
                          <a:cs typeface="Times New Roman" panose="02020603050405020304" pitchFamily="18" charset="0"/>
                        </a:rPr>
                        <a:t>Email: Block ISO files.  </a:t>
                      </a:r>
                      <a:br>
                        <a:rPr lang="en-AU" sz="1000" dirty="0">
                          <a:effectLst/>
                          <a:latin typeface="Segoe UI" panose="020B0502040204020203" pitchFamily="34" charset="0"/>
                          <a:ea typeface="Yu Mincho" panose="02020400000000000000" pitchFamily="18" charset="-128"/>
                          <a:cs typeface="Times New Roman" panose="02020603050405020304" pitchFamily="18" charset="0"/>
                        </a:rPr>
                      </a:br>
                      <a:r>
                        <a:rPr lang="en-AU" sz="1000" dirty="0">
                          <a:effectLst/>
                          <a:latin typeface="Segoe UI" panose="020B0502040204020203" pitchFamily="34" charset="0"/>
                          <a:ea typeface="Yu Mincho" panose="02020400000000000000" pitchFamily="18" charset="-128"/>
                          <a:cs typeface="Times New Roman" panose="02020603050405020304" pitchFamily="18" charset="0"/>
                        </a:rPr>
                        <a:t>Web: Block ISO files except for approved sites.</a:t>
                      </a:r>
                      <a:br>
                        <a:rPr lang="en-AU" sz="1000" dirty="0">
                          <a:effectLst/>
                          <a:latin typeface="Segoe UI" panose="020B0502040204020203" pitchFamily="34" charset="0"/>
                          <a:ea typeface="Yu Mincho" panose="02020400000000000000" pitchFamily="18" charset="-128"/>
                          <a:cs typeface="Times New Roman" panose="02020603050405020304" pitchFamily="18" charset="0"/>
                        </a:rPr>
                      </a:br>
                      <a:r>
                        <a:rPr lang="en-US" sz="1000" dirty="0">
                          <a:effectLst/>
                          <a:latin typeface="Segoe UI" panose="020B0502040204020203" pitchFamily="34" charset="0"/>
                          <a:ea typeface="Yu Mincho" panose="02020400000000000000" pitchFamily="18" charset="-128"/>
                          <a:cs typeface="Times New Roman" panose="02020603050405020304" pitchFamily="18" charset="0"/>
                        </a:rPr>
                        <a:t>Email: Block OneNote files *.ONE</a:t>
                      </a:r>
                      <a:br>
                        <a:rPr lang="en-AU" sz="1000" dirty="0">
                          <a:effectLst/>
                          <a:latin typeface="Segoe UI" panose="020B0502040204020203" pitchFamily="34" charset="0"/>
                          <a:ea typeface="Yu Mincho" panose="02020400000000000000" pitchFamily="18" charset="-128"/>
                          <a:cs typeface="Times New Roman" panose="02020603050405020304" pitchFamily="18" charset="0"/>
                        </a:rPr>
                      </a:br>
                      <a:endParaRPr lang="en-AU" sz="1000" dirty="0">
                        <a:effectLst/>
                        <a:latin typeface="Segoe UI" panose="020B0502040204020203"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a:effectLst/>
                          <a:latin typeface="Segoe UI" panose="020B0502040204020203" pitchFamily="34" charset="0"/>
                          <a:ea typeface="Yu Mincho" panose="02020400000000000000" pitchFamily="18" charset="-128"/>
                          <a:cs typeface="Times New Roman" panose="02020603050405020304" pitchFamily="18" charset="0"/>
                        </a:rPr>
                        <a:t>T1204.002,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708531"/>
                  </a:ext>
                </a:extLst>
              </a:tr>
              <a:tr h="321943">
                <a:tc>
                  <a:txBody>
                    <a:bodyPr/>
                    <a:lstStyle/>
                    <a:p>
                      <a:pPr>
                        <a:lnSpc>
                          <a:spcPct val="107000"/>
                        </a:lnSpc>
                        <a:spcAft>
                          <a:spcPts val="800"/>
                        </a:spcAft>
                      </a:pPr>
                      <a:r>
                        <a:rPr lang="en-AU" sz="1000" dirty="0">
                          <a:effectLst/>
                          <a:latin typeface="Segoe UI" panose="020B0502040204020203" pitchFamily="34" charset="0"/>
                          <a:ea typeface="Yu Mincho" panose="02020400000000000000" pitchFamily="18" charset="-128"/>
                          <a:cs typeface="Times New Roman" panose="02020603050405020304" pitchFamily="18" charset="0"/>
                        </a:rPr>
                        <a:t>Alert on MOUNT from a user directory</a:t>
                      </a:r>
                      <a:br>
                        <a:rPr lang="en-AU" sz="1000" dirty="0">
                          <a:effectLst/>
                          <a:latin typeface="Segoe UI" panose="020B0502040204020203" pitchFamily="34" charset="0"/>
                          <a:ea typeface="Yu Mincho" panose="02020400000000000000" pitchFamily="18" charset="-128"/>
                          <a:cs typeface="Times New Roman" panose="02020603050405020304" pitchFamily="18" charset="0"/>
                        </a:rPr>
                      </a:br>
                      <a:endParaRPr lang="en-AU" sz="1000" dirty="0">
                        <a:effectLst/>
                        <a:latin typeface="Segoe UI" panose="020B0502040204020203"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a:effectLst/>
                          <a:latin typeface="Segoe UI" panose="020B0502040204020203" pitchFamily="34" charset="0"/>
                          <a:ea typeface="Yu Mincho" panose="02020400000000000000" pitchFamily="18" charset="-128"/>
                          <a:cs typeface="Times New Roman" panose="02020603050405020304" pitchFamily="18" charset="0"/>
                        </a:rPr>
                        <a:t>T1553.005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496052"/>
                  </a:ext>
                </a:extLst>
              </a:tr>
              <a:tr h="489065">
                <a:tc>
                  <a:txBody>
                    <a:bodyPr/>
                    <a:lstStyle/>
                    <a:p>
                      <a:pPr>
                        <a:lnSpc>
                          <a:spcPct val="107000"/>
                        </a:lnSpc>
                        <a:spcAft>
                          <a:spcPts val="800"/>
                        </a:spcAft>
                      </a:pPr>
                      <a:r>
                        <a:rPr lang="en-AU" sz="1000">
                          <a:effectLst/>
                          <a:latin typeface="Segoe UI" panose="020B0502040204020203" pitchFamily="34" charset="0"/>
                          <a:ea typeface="Yu Mincho" panose="02020400000000000000" pitchFamily="18" charset="-128"/>
                          <a:cs typeface="Times New Roman" panose="02020603050405020304" pitchFamily="18" charset="0"/>
                        </a:rPr>
                        <a:t>Prevent RCLONE.EXE from executing or alert on execution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a:effectLst/>
                          <a:latin typeface="Segoe UI" panose="020B0502040204020203" pitchFamily="34" charset="0"/>
                          <a:ea typeface="Yu Mincho" panose="02020400000000000000" pitchFamily="18" charset="-128"/>
                          <a:cs typeface="Times New Roman" panose="02020603050405020304" pitchFamily="18" charset="0"/>
                        </a:rPr>
                        <a:t>T1105, T1048.003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390619"/>
                  </a:ext>
                </a:extLst>
              </a:tr>
              <a:tr h="489065">
                <a:tc>
                  <a:txBody>
                    <a:bodyPr/>
                    <a:lstStyle/>
                    <a:p>
                      <a:pPr>
                        <a:lnSpc>
                          <a:spcPct val="107000"/>
                        </a:lnSpc>
                        <a:spcAft>
                          <a:spcPts val="800"/>
                        </a:spcAft>
                      </a:pPr>
                      <a:r>
                        <a:rPr lang="en-AU" sz="1000" dirty="0">
                          <a:effectLst/>
                          <a:latin typeface="Segoe UI" panose="020B0502040204020203" pitchFamily="34" charset="0"/>
                          <a:ea typeface="Yu Mincho" panose="02020400000000000000" pitchFamily="18" charset="-128"/>
                          <a:cs typeface="Times New Roman" panose="02020603050405020304" pitchFamily="18" charset="0"/>
                        </a:rPr>
                        <a:t>Detect command line with </a:t>
                      </a:r>
                      <a:r>
                        <a:rPr lang="en-AU" sz="1000" b="1" dirty="0" err="1">
                          <a:effectLst/>
                          <a:latin typeface="Segoe UI" panose="020B0502040204020203" pitchFamily="34" charset="0"/>
                          <a:ea typeface="Yu Mincho" panose="02020400000000000000" pitchFamily="18" charset="-128"/>
                          <a:cs typeface="Times New Roman" panose="02020603050405020304" pitchFamily="18" charset="0"/>
                        </a:rPr>
                        <a:t>DLLRegisterServer</a:t>
                      </a:r>
                      <a:r>
                        <a:rPr lang="en-AU" sz="1000" dirty="0">
                          <a:effectLst/>
                          <a:latin typeface="Segoe UI" panose="020B0502040204020203" pitchFamily="34" charset="0"/>
                          <a:ea typeface="Yu Mincho" panose="02020400000000000000" pitchFamily="18" charset="-128"/>
                          <a:cs typeface="Times New Roman" panose="02020603050405020304" pitchFamily="18" charset="0"/>
                        </a:rPr>
                        <a:t>.  Rundll32.exe is being renamed to avoid detection</a:t>
                      </a:r>
                      <a:br>
                        <a:rPr lang="en-AU" sz="1000" dirty="0">
                          <a:effectLst/>
                          <a:latin typeface="Segoe UI" panose="020B0502040204020203" pitchFamily="34" charset="0"/>
                          <a:ea typeface="Yu Mincho" panose="02020400000000000000" pitchFamily="18" charset="-128"/>
                          <a:cs typeface="Times New Roman" panose="02020603050405020304" pitchFamily="18" charset="0"/>
                        </a:rPr>
                      </a:br>
                      <a:endParaRPr lang="en-AU" sz="1000" dirty="0">
                        <a:effectLst/>
                        <a:latin typeface="Segoe UI" panose="020B0502040204020203"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a:effectLst/>
                          <a:latin typeface="Segoe UI" panose="020B0502040204020203" pitchFamily="34" charset="0"/>
                          <a:ea typeface="Yu Mincho" panose="02020400000000000000" pitchFamily="18" charset="-128"/>
                          <a:cs typeface="Times New Roman" panose="02020603050405020304" pitchFamily="18" charset="0"/>
                        </a:rPr>
                        <a:t>T1218.11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310998"/>
                  </a:ext>
                </a:extLst>
              </a:tr>
              <a:tr h="823308">
                <a:tc>
                  <a:txBody>
                    <a:bodyPr/>
                    <a:lstStyle/>
                    <a:p>
                      <a:pPr>
                        <a:lnSpc>
                          <a:spcPct val="107000"/>
                        </a:lnSpc>
                        <a:spcAft>
                          <a:spcPts val="800"/>
                        </a:spcAft>
                      </a:pPr>
                      <a:r>
                        <a:rPr lang="en-AU" sz="1000" dirty="0">
                          <a:effectLst/>
                          <a:latin typeface="Segoe UI" panose="020B0502040204020203" pitchFamily="34" charset="0"/>
                          <a:ea typeface="Yu Mincho" panose="02020400000000000000" pitchFamily="18" charset="-128"/>
                          <a:cs typeface="Times New Roman" panose="02020603050405020304" pitchFamily="18" charset="0"/>
                        </a:rPr>
                        <a:t>Block Office MACRO execution.  </a:t>
                      </a:r>
                      <a:r>
                        <a:rPr lang="en-AU" sz="1000" dirty="0" err="1">
                          <a:effectLst/>
                          <a:latin typeface="Segoe UI" panose="020B0502040204020203" pitchFamily="34" charset="0"/>
                          <a:ea typeface="Yu Mincho" panose="02020400000000000000" pitchFamily="18" charset="-128"/>
                          <a:cs typeface="Times New Roman" panose="02020603050405020304" pitchFamily="18" charset="0"/>
                        </a:rPr>
                        <a:t>Spearphishing</a:t>
                      </a:r>
                      <a:r>
                        <a:rPr lang="en-AU" sz="1000" dirty="0">
                          <a:effectLst/>
                          <a:latin typeface="Segoe UI" panose="020B0502040204020203" pitchFamily="34" charset="0"/>
                          <a:ea typeface="Yu Mincho" panose="02020400000000000000" pitchFamily="18" charset="-128"/>
                          <a:cs typeface="Times New Roman" panose="02020603050405020304" pitchFamily="18" charset="0"/>
                        </a:rPr>
                        <a:t> JOB applications and recruitment forms. Stop Office applications from creating ps1, </a:t>
                      </a:r>
                      <a:r>
                        <a:rPr lang="en-AU" sz="1000" dirty="0" err="1">
                          <a:effectLst/>
                          <a:latin typeface="Segoe UI" panose="020B0502040204020203" pitchFamily="34" charset="0"/>
                          <a:ea typeface="Yu Mincho" panose="02020400000000000000" pitchFamily="18" charset="-128"/>
                          <a:cs typeface="Times New Roman" panose="02020603050405020304" pitchFamily="18" charset="0"/>
                        </a:rPr>
                        <a:t>vbs</a:t>
                      </a:r>
                      <a:r>
                        <a:rPr lang="en-AU" sz="1000" dirty="0">
                          <a:effectLst/>
                          <a:latin typeface="Segoe UI" panose="020B0502040204020203" pitchFamily="34" charset="0"/>
                          <a:ea typeface="Yu Mincho" panose="02020400000000000000" pitchFamily="18" charset="-128"/>
                          <a:cs typeface="Times New Roman" panose="02020603050405020304" pitchFamily="18" charset="0"/>
                        </a:rPr>
                        <a:t> and executing.</a:t>
                      </a:r>
                      <a:br>
                        <a:rPr lang="en-AU" sz="1000" dirty="0">
                          <a:effectLst/>
                          <a:latin typeface="Segoe UI" panose="020B0502040204020203" pitchFamily="34" charset="0"/>
                          <a:ea typeface="Yu Mincho" panose="02020400000000000000" pitchFamily="18" charset="-128"/>
                          <a:cs typeface="Times New Roman" panose="02020603050405020304" pitchFamily="18" charset="0"/>
                        </a:rPr>
                      </a:br>
                      <a:endParaRPr lang="en-AU" sz="1000" dirty="0">
                        <a:effectLst/>
                        <a:latin typeface="Segoe UI" panose="020B0502040204020203"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a:effectLst/>
                          <a:latin typeface="Segoe UI" panose="020B0502040204020203" pitchFamily="34" charset="0"/>
                          <a:ea typeface="Yu Mincho" panose="02020400000000000000" pitchFamily="18" charset="-128"/>
                          <a:cs typeface="Times New Roman" panose="02020603050405020304" pitchFamily="18" charset="0"/>
                        </a:rPr>
                        <a:t>T1566, T1566.001, T1204.002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230113"/>
                  </a:ext>
                </a:extLst>
              </a:tr>
              <a:tr h="392075">
                <a:tc>
                  <a:txBody>
                    <a:bodyPr/>
                    <a:lstStyle/>
                    <a:p>
                      <a:pPr>
                        <a:lnSpc>
                          <a:spcPct val="107000"/>
                        </a:lnSpc>
                        <a:spcAft>
                          <a:spcPts val="800"/>
                        </a:spcAft>
                      </a:pPr>
                      <a:r>
                        <a:rPr lang="en-AU" sz="1000" dirty="0">
                          <a:effectLst/>
                          <a:latin typeface="Segoe UI" panose="020B0502040204020203" pitchFamily="34" charset="0"/>
                          <a:ea typeface="Yu Mincho" panose="02020400000000000000" pitchFamily="18" charset="-128"/>
                          <a:cs typeface="Times New Roman" panose="02020603050405020304" pitchFamily="18" charset="0"/>
                        </a:rPr>
                        <a:t>Alert on PowerShell -Invoke-</a:t>
                      </a:r>
                      <a:r>
                        <a:rPr lang="en-AU" sz="1000" dirty="0" err="1">
                          <a:effectLst/>
                          <a:latin typeface="Segoe UI" panose="020B0502040204020203" pitchFamily="34" charset="0"/>
                          <a:ea typeface="Yu Mincho" panose="02020400000000000000" pitchFamily="18" charset="-128"/>
                          <a:cs typeface="Times New Roman" panose="02020603050405020304" pitchFamily="18" charset="0"/>
                        </a:rPr>
                        <a:t>Sharefinder</a:t>
                      </a:r>
                      <a:r>
                        <a:rPr lang="en-AU" sz="1000" dirty="0">
                          <a:effectLst/>
                          <a:latin typeface="Segoe UI" panose="020B0502040204020203" pitchFamily="34" charset="0"/>
                          <a:ea typeface="Yu Mincho" panose="02020400000000000000" pitchFamily="18" charset="-128"/>
                          <a:cs typeface="Times New Roman" panose="02020603050405020304" pitchFamily="18" charset="0"/>
                        </a:rPr>
                        <a:t> for common SMB discovery</a:t>
                      </a:r>
                      <a:br>
                        <a:rPr lang="en-AU" sz="1000" dirty="0">
                          <a:effectLst/>
                          <a:latin typeface="Segoe UI" panose="020B0502040204020203" pitchFamily="34" charset="0"/>
                          <a:ea typeface="Yu Mincho" panose="02020400000000000000" pitchFamily="18" charset="-128"/>
                          <a:cs typeface="Times New Roman" panose="02020603050405020304" pitchFamily="18" charset="0"/>
                        </a:rPr>
                      </a:br>
                      <a:endParaRPr lang="en-AU" sz="1000" dirty="0">
                        <a:effectLst/>
                        <a:latin typeface="Segoe UI" panose="020B0502040204020203"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a:effectLst/>
                          <a:latin typeface="Segoe UI" panose="020B0502040204020203" pitchFamily="34" charset="0"/>
                          <a:ea typeface="Yu Mincho" panose="02020400000000000000" pitchFamily="18" charset="-128"/>
                          <a:cs typeface="Times New Roman" panose="02020603050405020304" pitchFamily="18" charset="0"/>
                        </a:rPr>
                        <a:t>T1135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318202"/>
                  </a:ext>
                </a:extLst>
              </a:tr>
              <a:tr h="1157551">
                <a:tc>
                  <a:txBody>
                    <a:bodyPr/>
                    <a:lstStyle/>
                    <a:p>
                      <a:pPr>
                        <a:lnSpc>
                          <a:spcPct val="107000"/>
                        </a:lnSpc>
                        <a:spcAft>
                          <a:spcPts val="800"/>
                        </a:spcAft>
                      </a:pPr>
                      <a:r>
                        <a:rPr lang="en-AU" sz="1000" dirty="0">
                          <a:effectLst/>
                          <a:latin typeface="Segoe UI" panose="020B0502040204020203" pitchFamily="34" charset="0"/>
                          <a:ea typeface="Yu Mincho" panose="02020400000000000000" pitchFamily="18" charset="-128"/>
                          <a:cs typeface="Times New Roman" panose="02020603050405020304" pitchFamily="18" charset="0"/>
                        </a:rPr>
                        <a:t>Alert on </a:t>
                      </a:r>
                      <a:r>
                        <a:rPr lang="en-AU" sz="1000" dirty="0" err="1">
                          <a:effectLst/>
                          <a:latin typeface="Segoe UI" panose="020B0502040204020203" pitchFamily="34" charset="0"/>
                          <a:ea typeface="Yu Mincho" panose="02020400000000000000" pitchFamily="18" charset="-128"/>
                          <a:cs typeface="Times New Roman" panose="02020603050405020304" pitchFamily="18" charset="0"/>
                        </a:rPr>
                        <a:t>UserAgent</a:t>
                      </a:r>
                      <a:r>
                        <a:rPr lang="en-AU" sz="1000" dirty="0">
                          <a:effectLst/>
                          <a:latin typeface="Segoe UI" panose="020B0502040204020203" pitchFamily="34" charset="0"/>
                          <a:ea typeface="Yu Mincho" panose="02020400000000000000" pitchFamily="18" charset="-128"/>
                          <a:cs typeface="Times New Roman" panose="02020603050405020304" pitchFamily="18" charset="0"/>
                        </a:rPr>
                        <a:t> strings using outdated Chrome version (Mozilla/5.0 (Windows NT %</a:t>
                      </a:r>
                      <a:r>
                        <a:rPr lang="en-AU" sz="1000" dirty="0" err="1">
                          <a:effectLst/>
                          <a:latin typeface="Segoe UI" panose="020B0502040204020203" pitchFamily="34" charset="0"/>
                          <a:ea typeface="Yu Mincho" panose="02020400000000000000" pitchFamily="18" charset="-128"/>
                          <a:cs typeface="Times New Roman" panose="02020603050405020304" pitchFamily="18" charset="0"/>
                        </a:rPr>
                        <a:t>d.%d</a:t>
                      </a:r>
                      <a:r>
                        <a:rPr lang="en-AU" sz="1000" dirty="0">
                          <a:effectLst/>
                          <a:latin typeface="Segoe UI" panose="020B0502040204020203" pitchFamily="34" charset="0"/>
                          <a:ea typeface="Yu Mincho" panose="02020400000000000000" pitchFamily="18" charset="-128"/>
                          <a:cs typeface="Times New Roman" panose="02020603050405020304" pitchFamily="18" charset="0"/>
                        </a:rPr>
                        <a:t>; %s) </a:t>
                      </a:r>
                      <a:r>
                        <a:rPr lang="en-AU" sz="1000" dirty="0" err="1">
                          <a:effectLst/>
                          <a:latin typeface="Segoe UI" panose="020B0502040204020203" pitchFamily="34" charset="0"/>
                          <a:ea typeface="Yu Mincho" panose="02020400000000000000" pitchFamily="18" charset="-128"/>
                          <a:cs typeface="Times New Roman" panose="02020603050405020304" pitchFamily="18" charset="0"/>
                        </a:rPr>
                        <a:t>AppleWebKit</a:t>
                      </a:r>
                      <a:r>
                        <a:rPr lang="en-AU" sz="1000" dirty="0">
                          <a:effectLst/>
                          <a:latin typeface="Segoe UI" panose="020B0502040204020203" pitchFamily="34" charset="0"/>
                          <a:ea typeface="Yu Mincho" panose="02020400000000000000" pitchFamily="18" charset="-128"/>
                          <a:cs typeface="Times New Roman" panose="02020603050405020304" pitchFamily="18" charset="0"/>
                        </a:rPr>
                        <a:t>/537.36 (KHTML, like Gecko) Chrome/87.0.4280.66 Safari/537.36)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Segoe UI" panose="020B0502040204020203" pitchFamily="34" charset="0"/>
                          <a:ea typeface="Yu Mincho" panose="02020400000000000000" pitchFamily="18" charset="-128"/>
                          <a:cs typeface="Times New Roman" panose="02020603050405020304" pitchFamily="18" charset="0"/>
                        </a:rPr>
                        <a:t>T1071.001  (modify test to reflect supplied string)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158066"/>
                  </a:ext>
                </a:extLst>
              </a:tr>
            </a:tbl>
          </a:graphicData>
        </a:graphic>
      </p:graphicFrame>
    </p:spTree>
    <p:extLst>
      <p:ext uri="{BB962C8B-B14F-4D97-AF65-F5344CB8AC3E}">
        <p14:creationId xmlns:p14="http://schemas.microsoft.com/office/powerpoint/2010/main" val="42498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defTabSz="1219170">
              <a:buClr>
                <a:srgbClr val="FFFFFF"/>
              </a:buClr>
              <a:buSzPts val="1700"/>
              <a:defRPr/>
            </a:pPr>
            <a:r>
              <a:rPr lang="en-AU" sz="1200" kern="0" dirty="0">
                <a:solidFill>
                  <a:schemeClr val="accent4"/>
                </a:solidFill>
                <a:latin typeface="Century Gothic" panose="020B0502020202020204" pitchFamily="34" charset="0"/>
                <a:ea typeface="Century Gothic"/>
                <a:cs typeface="Century Gothic"/>
                <a:sym typeface="Century Gothic" panose="020B0502020202020204" pitchFamily="34" charset="0"/>
              </a:rPr>
              <a:t>Monitoring progress</a:t>
            </a:r>
            <a:endParaRPr kumimoji="0" lang="en-AU" sz="1200" b="0" i="0" u="none" strike="noStrike" kern="0" cap="none" spc="0" normalizeH="0" baseline="0" noProof="0" dirty="0">
              <a:ln>
                <a:noFill/>
              </a:ln>
              <a:solidFill>
                <a:schemeClr val="bg2"/>
              </a:solidFill>
              <a:effectLst/>
              <a:uLnTx/>
              <a:uFillTx/>
              <a:latin typeface="Century Gothic" panose="020B0502020202020204" pitchFamily="34" charset="0"/>
              <a:ea typeface="Century Gothic"/>
              <a:cs typeface="Century Gothic"/>
              <a:sym typeface="Century Gothic" panose="020B0502020202020204" pitchFamily="34" charset="0"/>
            </a:endParaRPr>
          </a:p>
          <a:p>
            <a:pPr lvl="0" defTabSz="1219170">
              <a:buClr>
                <a:srgbClr val="FFFFFF"/>
              </a:buClr>
              <a:buSzPts val="1700"/>
              <a:defRPr/>
            </a:pPr>
            <a:r>
              <a:rPr kumimoji="0" lang="en-AU"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Mitre ATT&amp;CK Navigator</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pic>
        <p:nvPicPr>
          <p:cNvPr id="3" name="Picture 2">
            <a:extLst>
              <a:ext uri="{FF2B5EF4-FFF2-40B4-BE49-F238E27FC236}">
                <a16:creationId xmlns:a16="http://schemas.microsoft.com/office/drawing/2014/main" id="{8914D36F-D843-D905-94B9-51BE2280FC8E}"/>
              </a:ext>
            </a:extLst>
          </p:cNvPr>
          <p:cNvPicPr>
            <a:picLocks noChangeAspect="1"/>
          </p:cNvPicPr>
          <p:nvPr/>
        </p:nvPicPr>
        <p:blipFill>
          <a:blip r:embed="rId6"/>
          <a:stretch>
            <a:fillRect/>
          </a:stretch>
        </p:blipFill>
        <p:spPr>
          <a:xfrm>
            <a:off x="816428" y="790576"/>
            <a:ext cx="9775371" cy="5276847"/>
          </a:xfrm>
          <a:prstGeom prst="rect">
            <a:avLst/>
          </a:prstGeom>
        </p:spPr>
      </p:pic>
    </p:spTree>
    <p:extLst>
      <p:ext uri="{BB962C8B-B14F-4D97-AF65-F5344CB8AC3E}">
        <p14:creationId xmlns:p14="http://schemas.microsoft.com/office/powerpoint/2010/main" val="121823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485633" y="142104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b="1" dirty="0">
                <a:solidFill>
                  <a:sysClr val="windowText" lastClr="000000"/>
                </a:solidFill>
                <a:latin typeface="Calibri Light" panose="020F0302020204030204"/>
              </a:rPr>
              <a:t>Ransomware response preparation</a:t>
            </a:r>
            <a:r>
              <a:rPr lang="en-US" sz="2400" dirty="0">
                <a:solidFill>
                  <a:sysClr val="windowText" lastClr="000000"/>
                </a:solidFill>
                <a:latin typeface="Calibri Light" panose="020F0302020204030204"/>
              </a:rPr>
              <a: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Hope for the best, plan for the worst…</a:t>
            </a: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Title 1">
            <a:extLst>
              <a:ext uri="{FF2B5EF4-FFF2-40B4-BE49-F238E27FC236}">
                <a16:creationId xmlns:a16="http://schemas.microsoft.com/office/drawing/2014/main" id="{2C9F9554-B546-584F-0B55-27976F185EA4}"/>
              </a:ext>
            </a:extLst>
          </p:cNvPr>
          <p:cNvSpPr txBox="1">
            <a:spLocks/>
          </p:cNvSpPr>
          <p:nvPr/>
        </p:nvSpPr>
        <p:spPr>
          <a:xfrm>
            <a:off x="838200" y="344860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Progressive Containment</a:t>
            </a: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Restoration immutability and permissions</a:t>
            </a: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Out of band communications</a:t>
            </a: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Practice -Cyber drills</a:t>
            </a: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IR at scale</a:t>
            </a:r>
          </a:p>
          <a:p>
            <a:pPr marL="914400" lvl="1" indent="-457200">
              <a:lnSpc>
                <a:spcPct val="90000"/>
              </a:lnSpc>
              <a:spcBef>
                <a:spcPct val="0"/>
              </a:spcBef>
              <a:buFont typeface="+mj-lt"/>
              <a:buAutoNum type="arabicPeriod"/>
              <a:defRPr/>
            </a:pPr>
            <a:endParaRPr kumimoji="0" lang="en-US" sz="1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81859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524301" y="151357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b="1" dirty="0">
                <a:solidFill>
                  <a:sysClr val="windowText" lastClr="000000"/>
                </a:solidFill>
                <a:latin typeface="Calibri Light" panose="020F0302020204030204"/>
              </a:rPr>
              <a:t>Summary</a:t>
            </a:r>
            <a:endParaRPr kumimoji="0" lang="en-US"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5" name="Title 1">
            <a:extLst>
              <a:ext uri="{FF2B5EF4-FFF2-40B4-BE49-F238E27FC236}">
                <a16:creationId xmlns:a16="http://schemas.microsoft.com/office/drawing/2014/main" id="{EC0443A4-12A6-CB9E-DF3C-12B3E56986FC}"/>
              </a:ext>
            </a:extLst>
          </p:cNvPr>
          <p:cNvSpPr txBox="1">
            <a:spLocks/>
          </p:cNvSpPr>
          <p:nvPr/>
        </p:nvSpPr>
        <p:spPr>
          <a:xfrm>
            <a:off x="838200" y="344860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Preventive controls – Essential Eight and builds</a:t>
            </a: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Understanding threats and implementing countermeasures</a:t>
            </a: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dirty="0">
                <a:solidFill>
                  <a:sysClr val="windowText" lastClr="000000"/>
                </a:solidFill>
                <a:latin typeface="Calibri Light" panose="020F0302020204030204"/>
              </a:rPr>
              <a:t>Data minimization and Digital Rights Management</a:t>
            </a: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r>
              <a:rPr lang="en-US" sz="2400">
                <a:solidFill>
                  <a:sysClr val="windowText" lastClr="000000"/>
                </a:solidFill>
                <a:latin typeface="Calibri Light" panose="020F0302020204030204"/>
              </a:rPr>
              <a:t>Preparing and testing </a:t>
            </a:r>
            <a:r>
              <a:rPr lang="en-US" sz="2400" dirty="0">
                <a:solidFill>
                  <a:sysClr val="windowText" lastClr="000000"/>
                </a:solidFill>
                <a:latin typeface="Calibri Light" panose="020F0302020204030204"/>
              </a:rPr>
              <a:t>response</a:t>
            </a:r>
          </a:p>
          <a:p>
            <a:pPr marL="914400" lvl="1" indent="-457200">
              <a:lnSpc>
                <a:spcPct val="90000"/>
              </a:lnSpc>
              <a:spcBef>
                <a:spcPct val="0"/>
              </a:spcBef>
              <a:buFont typeface="+mj-lt"/>
              <a:buAutoNum type="arabicPeriod"/>
              <a:defRPr/>
            </a:pPr>
            <a:endParaRPr kumimoji="0" lang="en-US" sz="1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457200" marR="0" lvl="0" indent="-457200" defTabSz="914400" rtl="0" eaLnBrk="1" fontAlgn="auto" latinLnBrk="0" hangingPunct="1">
              <a:lnSpc>
                <a:spcPct val="90000"/>
              </a:lnSpc>
              <a:spcBef>
                <a:spcPct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722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4B764-D467-888A-ABB8-F5780AE99835}"/>
              </a:ext>
            </a:extLst>
          </p:cNvPr>
          <p:cNvSpPr>
            <a:spLocks noGrp="1"/>
          </p:cNvSpPr>
          <p:nvPr>
            <p:ph type="title"/>
          </p:nvPr>
        </p:nvSpPr>
        <p:spPr/>
        <p:txBody>
          <a:bodyPr/>
          <a:lstStyle/>
          <a:p>
            <a:r>
              <a:rPr lang="en-AU" dirty="0"/>
              <a:t>Resources</a:t>
            </a:r>
          </a:p>
        </p:txBody>
      </p:sp>
      <p:pic>
        <p:nvPicPr>
          <p:cNvPr id="3" name="Picture 2">
            <a:extLst>
              <a:ext uri="{FF2B5EF4-FFF2-40B4-BE49-F238E27FC236}">
                <a16:creationId xmlns:a16="http://schemas.microsoft.com/office/drawing/2014/main" id="{F901DFF1-CDB5-B18D-7529-845780F98C67}"/>
              </a:ext>
            </a:extLst>
          </p:cNvPr>
          <p:cNvPicPr>
            <a:picLocks noChangeAspect="1"/>
          </p:cNvPicPr>
          <p:nvPr/>
        </p:nvPicPr>
        <p:blipFill>
          <a:blip r:embed="rId2"/>
          <a:stretch>
            <a:fillRect/>
          </a:stretch>
        </p:blipFill>
        <p:spPr>
          <a:xfrm>
            <a:off x="620413" y="1360238"/>
            <a:ext cx="2744276" cy="577418"/>
          </a:xfrm>
          <a:prstGeom prst="rect">
            <a:avLst/>
          </a:prstGeom>
        </p:spPr>
      </p:pic>
      <p:sp>
        <p:nvSpPr>
          <p:cNvPr id="8" name="TextBox 7">
            <a:extLst>
              <a:ext uri="{FF2B5EF4-FFF2-40B4-BE49-F238E27FC236}">
                <a16:creationId xmlns:a16="http://schemas.microsoft.com/office/drawing/2014/main" id="{B577A692-CF57-88EF-C4BE-1E0C18F19048}"/>
              </a:ext>
            </a:extLst>
          </p:cNvPr>
          <p:cNvSpPr txBox="1"/>
          <p:nvPr/>
        </p:nvSpPr>
        <p:spPr>
          <a:xfrm>
            <a:off x="3896111" y="1416359"/>
            <a:ext cx="59237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3591"/>
                </a:solidFill>
                <a:effectLst/>
                <a:uLnTx/>
                <a:uFillTx/>
                <a:latin typeface="Arial"/>
                <a:ea typeface="+mn-ea"/>
                <a:cs typeface="+mn-cs"/>
              </a:rPr>
              <a:t>https://attack.mitre.org/tactics/enterprise/ </a:t>
            </a:r>
            <a:endParaRPr kumimoji="0" lang="en-AU" sz="1400" b="0" i="0" u="none" strike="noStrike" kern="1200" cap="none" spc="0" normalizeH="0" baseline="0" noProof="0" dirty="0">
              <a:ln>
                <a:noFill/>
              </a:ln>
              <a:solidFill>
                <a:srgbClr val="003591"/>
              </a:solidFill>
              <a:effectLst/>
              <a:uLnTx/>
              <a:uFillTx/>
              <a:latin typeface="Arial"/>
              <a:ea typeface="+mn-ea"/>
              <a:cs typeface="+mn-cs"/>
            </a:endParaRPr>
          </a:p>
        </p:txBody>
      </p:sp>
      <p:pic>
        <p:nvPicPr>
          <p:cNvPr id="10" name="Picture 9">
            <a:extLst>
              <a:ext uri="{FF2B5EF4-FFF2-40B4-BE49-F238E27FC236}">
                <a16:creationId xmlns:a16="http://schemas.microsoft.com/office/drawing/2014/main" id="{B0180D3F-35B9-19C5-852D-A25EC4666EE9}"/>
              </a:ext>
            </a:extLst>
          </p:cNvPr>
          <p:cNvPicPr>
            <a:picLocks noChangeAspect="1"/>
          </p:cNvPicPr>
          <p:nvPr/>
        </p:nvPicPr>
        <p:blipFill>
          <a:blip r:embed="rId3"/>
          <a:stretch>
            <a:fillRect/>
          </a:stretch>
        </p:blipFill>
        <p:spPr>
          <a:xfrm>
            <a:off x="620413" y="2369175"/>
            <a:ext cx="2819018" cy="447520"/>
          </a:xfrm>
          <a:prstGeom prst="rect">
            <a:avLst/>
          </a:prstGeom>
        </p:spPr>
      </p:pic>
      <p:sp>
        <p:nvSpPr>
          <p:cNvPr id="11" name="TextBox 10">
            <a:extLst>
              <a:ext uri="{FF2B5EF4-FFF2-40B4-BE49-F238E27FC236}">
                <a16:creationId xmlns:a16="http://schemas.microsoft.com/office/drawing/2014/main" id="{34B363DD-B498-96BD-C1DB-A161B8D28D98}"/>
              </a:ext>
            </a:extLst>
          </p:cNvPr>
          <p:cNvSpPr txBox="1"/>
          <p:nvPr/>
        </p:nvSpPr>
        <p:spPr>
          <a:xfrm>
            <a:off x="3896110" y="2495870"/>
            <a:ext cx="59237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3591"/>
                </a:solidFill>
                <a:effectLst/>
                <a:uLnTx/>
                <a:uFillTx/>
                <a:latin typeface="Arial"/>
                <a:ea typeface="+mn-ea"/>
                <a:cs typeface="+mn-cs"/>
              </a:rPr>
              <a:t>https://thedfirreport.com/ </a:t>
            </a:r>
            <a:endParaRPr kumimoji="0" lang="en-AU" sz="1400" b="0" i="0" u="none" strike="noStrike" kern="1200" cap="none" spc="0" normalizeH="0" baseline="0" noProof="0" dirty="0">
              <a:ln>
                <a:noFill/>
              </a:ln>
              <a:solidFill>
                <a:srgbClr val="003591"/>
              </a:solidFill>
              <a:effectLst/>
              <a:uLnTx/>
              <a:uFillTx/>
              <a:latin typeface="Arial"/>
              <a:ea typeface="+mn-ea"/>
              <a:cs typeface="+mn-cs"/>
            </a:endParaRPr>
          </a:p>
        </p:txBody>
      </p:sp>
      <p:sp>
        <p:nvSpPr>
          <p:cNvPr id="12" name="TextBox 11">
            <a:extLst>
              <a:ext uri="{FF2B5EF4-FFF2-40B4-BE49-F238E27FC236}">
                <a16:creationId xmlns:a16="http://schemas.microsoft.com/office/drawing/2014/main" id="{3AE22F5A-2F90-E485-C26F-5323934DEB0F}"/>
              </a:ext>
            </a:extLst>
          </p:cNvPr>
          <p:cNvSpPr txBox="1"/>
          <p:nvPr/>
        </p:nvSpPr>
        <p:spPr>
          <a:xfrm>
            <a:off x="3877273" y="3234821"/>
            <a:ext cx="74171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3591"/>
                </a:solidFill>
                <a:effectLst/>
                <a:uLnTx/>
                <a:uFillTx/>
                <a:latin typeface="Arial"/>
                <a:ea typeface="+mn-ea"/>
                <a:cs typeface="+mn-cs"/>
              </a:rPr>
              <a:t>https://github.com/redcanaryco/atomic-red-team/tree/master/atomics</a:t>
            </a:r>
          </a:p>
        </p:txBody>
      </p:sp>
      <p:pic>
        <p:nvPicPr>
          <p:cNvPr id="14" name="Picture 13">
            <a:extLst>
              <a:ext uri="{FF2B5EF4-FFF2-40B4-BE49-F238E27FC236}">
                <a16:creationId xmlns:a16="http://schemas.microsoft.com/office/drawing/2014/main" id="{89E1DD5D-29F9-C6E9-FF89-DE90AC2982F7}"/>
              </a:ext>
            </a:extLst>
          </p:cNvPr>
          <p:cNvPicPr>
            <a:picLocks noChangeAspect="1"/>
          </p:cNvPicPr>
          <p:nvPr/>
        </p:nvPicPr>
        <p:blipFill>
          <a:blip r:embed="rId4"/>
          <a:stretch>
            <a:fillRect/>
          </a:stretch>
        </p:blipFill>
        <p:spPr>
          <a:xfrm>
            <a:off x="756287" y="2966442"/>
            <a:ext cx="2472528" cy="901378"/>
          </a:xfrm>
          <a:prstGeom prst="rect">
            <a:avLst/>
          </a:prstGeom>
        </p:spPr>
      </p:pic>
      <p:sp>
        <p:nvSpPr>
          <p:cNvPr id="15" name="TextBox 14">
            <a:extLst>
              <a:ext uri="{FF2B5EF4-FFF2-40B4-BE49-F238E27FC236}">
                <a16:creationId xmlns:a16="http://schemas.microsoft.com/office/drawing/2014/main" id="{9B104FAD-9CB1-3B74-97A1-20B512588970}"/>
              </a:ext>
            </a:extLst>
          </p:cNvPr>
          <p:cNvSpPr txBox="1"/>
          <p:nvPr/>
        </p:nvSpPr>
        <p:spPr>
          <a:xfrm>
            <a:off x="3877273" y="3504905"/>
            <a:ext cx="74171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3591"/>
                </a:solidFill>
                <a:effectLst/>
                <a:uLnTx/>
                <a:uFillTx/>
                <a:latin typeface="Arial"/>
                <a:ea typeface="+mn-ea"/>
                <a:cs typeface="+mn-cs"/>
              </a:rPr>
              <a:t>https://redcanary.com</a:t>
            </a:r>
          </a:p>
        </p:txBody>
      </p:sp>
      <p:sp>
        <p:nvSpPr>
          <p:cNvPr id="18" name="TextBox 17">
            <a:extLst>
              <a:ext uri="{FF2B5EF4-FFF2-40B4-BE49-F238E27FC236}">
                <a16:creationId xmlns:a16="http://schemas.microsoft.com/office/drawing/2014/main" id="{0EBA85EB-1225-7438-342E-1F0C1004055E}"/>
              </a:ext>
            </a:extLst>
          </p:cNvPr>
          <p:cNvSpPr txBox="1"/>
          <p:nvPr/>
        </p:nvSpPr>
        <p:spPr>
          <a:xfrm>
            <a:off x="3896110" y="1725618"/>
            <a:ext cx="59237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3591"/>
                </a:solidFill>
                <a:effectLst/>
                <a:uLnTx/>
                <a:uFillTx/>
                <a:latin typeface="Arial"/>
                <a:ea typeface="+mn-ea"/>
                <a:cs typeface="+mn-cs"/>
              </a:rPr>
              <a:t>https://mitre-attack.github.io/attack-navigator/</a:t>
            </a:r>
            <a:endParaRPr kumimoji="0" lang="en-AU" sz="1400" b="0" i="0" u="none" strike="noStrike" kern="1200" cap="none" spc="0" normalizeH="0" baseline="0" noProof="0" dirty="0">
              <a:ln>
                <a:noFill/>
              </a:ln>
              <a:solidFill>
                <a:srgbClr val="003591"/>
              </a:solidFill>
              <a:effectLst/>
              <a:uLnTx/>
              <a:uFillTx/>
              <a:latin typeface="Arial"/>
              <a:ea typeface="+mn-ea"/>
              <a:cs typeface="+mn-cs"/>
            </a:endParaRPr>
          </a:p>
        </p:txBody>
      </p:sp>
      <p:sp>
        <p:nvSpPr>
          <p:cNvPr id="19" name="TextBox 18">
            <a:extLst>
              <a:ext uri="{FF2B5EF4-FFF2-40B4-BE49-F238E27FC236}">
                <a16:creationId xmlns:a16="http://schemas.microsoft.com/office/drawing/2014/main" id="{429022DE-4166-E97A-052E-A6A6D045C01F}"/>
              </a:ext>
            </a:extLst>
          </p:cNvPr>
          <p:cNvSpPr txBox="1"/>
          <p:nvPr/>
        </p:nvSpPr>
        <p:spPr>
          <a:xfrm>
            <a:off x="3646714" y="5793108"/>
            <a:ext cx="5816823" cy="86177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3591"/>
                </a:solidFill>
                <a:effectLst/>
                <a:uLnTx/>
                <a:uFillTx/>
                <a:latin typeface="Arial"/>
                <a:ea typeface="+mn-ea"/>
                <a:cs typeface="+mn-cs"/>
              </a:rPr>
              <a:t>There is no specific investment needed beyond time to implement this threat centric approach.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3591"/>
                </a:solidFill>
                <a:effectLst/>
                <a:uLnTx/>
                <a:uFillTx/>
                <a:latin typeface="Arial"/>
                <a:ea typeface="+mn-ea"/>
                <a:cs typeface="+mn-cs"/>
              </a:rPr>
              <a:t>All data and tools used are available open source.</a:t>
            </a:r>
          </a:p>
        </p:txBody>
      </p:sp>
      <p:sp>
        <p:nvSpPr>
          <p:cNvPr id="2" name="TextBox 1">
            <a:extLst>
              <a:ext uri="{FF2B5EF4-FFF2-40B4-BE49-F238E27FC236}">
                <a16:creationId xmlns:a16="http://schemas.microsoft.com/office/drawing/2014/main" id="{780018EB-B6F7-105B-661C-40C52C3B0574}"/>
              </a:ext>
            </a:extLst>
          </p:cNvPr>
          <p:cNvSpPr txBox="1"/>
          <p:nvPr/>
        </p:nvSpPr>
        <p:spPr>
          <a:xfrm>
            <a:off x="3896110" y="1134578"/>
            <a:ext cx="3956486" cy="2802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Information on Groups,  Software and Techniques</a:t>
            </a:r>
            <a:endParaRPr kumimoji="0" lang="en-AU"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06B43031-BE4D-9FCE-2C8F-D35D1BAF46AC}"/>
              </a:ext>
            </a:extLst>
          </p:cNvPr>
          <p:cNvSpPr txBox="1"/>
          <p:nvPr/>
        </p:nvSpPr>
        <p:spPr>
          <a:xfrm>
            <a:off x="3896110" y="2219280"/>
            <a:ext cx="3956486" cy="2802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Information on recent, detailed attack chains</a:t>
            </a:r>
            <a:endParaRPr kumimoji="0" lang="en-AU"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F931A73D-9E7B-04A0-1535-17B8DD82E539}"/>
              </a:ext>
            </a:extLst>
          </p:cNvPr>
          <p:cNvSpPr txBox="1"/>
          <p:nvPr/>
        </p:nvSpPr>
        <p:spPr>
          <a:xfrm>
            <a:off x="3896110" y="2950922"/>
            <a:ext cx="3956486" cy="2802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Detailed, atomic tests for each technique</a:t>
            </a:r>
            <a:endParaRPr kumimoji="0" lang="en-AU"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C3CCF1E9-6DD3-F812-4B9D-6D9B4CECD1C5}"/>
              </a:ext>
            </a:extLst>
          </p:cNvPr>
          <p:cNvSpPr txBox="1"/>
          <p:nvPr/>
        </p:nvSpPr>
        <p:spPr>
          <a:xfrm>
            <a:off x="3877272" y="4326407"/>
            <a:ext cx="594255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Key terms: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Technique</a:t>
            </a: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		Observable action or behavior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Test</a:t>
            </a: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		Atomic test from Red Canary, or other 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Countermeasure</a:t>
            </a: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	A defensive action to prevent or detect the technique</a:t>
            </a:r>
            <a:endParaRPr kumimoji="0" lang="en-AU"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67188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2038548" y="1704109"/>
            <a:ext cx="10515600" cy="3449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Agenda</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Industry myths</a:t>
            </a:r>
          </a:p>
          <a:p>
            <a:pPr marL="0" marR="0" lvl="0" indent="0"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Lessons learnt from cyber </a:t>
            </a:r>
            <a:r>
              <a:rPr lang="en-US" sz="2400" dirty="0" err="1">
                <a:solidFill>
                  <a:sysClr val="windowText" lastClr="000000"/>
                </a:solidFill>
                <a:latin typeface="Calibri Light" panose="020F0302020204030204"/>
              </a:rPr>
              <a:t>defence</a:t>
            </a:r>
            <a:r>
              <a:rPr lang="en-US" sz="2400" dirty="0">
                <a:solidFill>
                  <a:sysClr val="windowText" lastClr="000000"/>
                </a:solidFill>
                <a:latin typeface="Calibri Light" panose="020F0302020204030204"/>
              </a:rPr>
              <a:t> history</a:t>
            </a:r>
          </a:p>
          <a:p>
            <a:pPr marL="0" marR="0" lvl="0" indent="0"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Preventive controls</a:t>
            </a:r>
          </a:p>
          <a:p>
            <a:pPr marL="0" marR="0" lvl="0" indent="0"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Turning threats into countermeasures</a:t>
            </a:r>
          </a:p>
          <a:p>
            <a:pPr marL="0" marR="0" lvl="0" indent="0"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Response preparation</a:t>
            </a:r>
          </a:p>
          <a:p>
            <a:pPr marL="0" marR="0" lvl="0" indent="0"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Questions</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AU"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8159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647131" y="21034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b="1" dirty="0">
                <a:solidFill>
                  <a:sysClr val="windowText" lastClr="000000"/>
                </a:solidFill>
                <a:latin typeface="Calibri Light" panose="020F0302020204030204"/>
              </a:rPr>
              <a:t>Questions</a:t>
            </a:r>
            <a:endParaRPr kumimoji="0" lang="en-US"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8524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6338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838200" y="366340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If you think technology can solve your security problems, then you don’t understand the problems and you don’t understand the technology.</a:t>
            </a:r>
            <a:br>
              <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Bruce </a:t>
            </a:r>
            <a:r>
              <a:rPr kumimoji="0" lang="en-US" sz="2400" b="1"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Schneier</a:t>
            </a:r>
            <a:endParaRPr kumimoji="0" lang="en-AU"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5" name="TextBox 4">
            <a:extLst>
              <a:ext uri="{FF2B5EF4-FFF2-40B4-BE49-F238E27FC236}">
                <a16:creationId xmlns:a16="http://schemas.microsoft.com/office/drawing/2014/main" id="{DFD38185-B4D6-5E13-4BDE-8B3CA001ED3E}"/>
              </a:ext>
            </a:extLst>
          </p:cNvPr>
          <p:cNvSpPr txBox="1"/>
          <p:nvPr/>
        </p:nvSpPr>
        <p:spPr>
          <a:xfrm>
            <a:off x="2799414" y="1855383"/>
            <a:ext cx="6108492" cy="646331"/>
          </a:xfrm>
          <a:prstGeom prst="rect">
            <a:avLst/>
          </a:prstGeom>
          <a:noFill/>
        </p:spPr>
        <p:txBody>
          <a:bodyPr wrap="square">
            <a:spAutoFit/>
          </a:bodyPr>
          <a:lstStyle/>
          <a:p>
            <a:pPr lvl="0" algn="ctr">
              <a:buSzPts val="1000"/>
              <a:tabLst>
                <a:tab pos="457200" algn="l"/>
              </a:tabLst>
            </a:pPr>
            <a:r>
              <a:rPr lang="en-AU" sz="1800" dirty="0" err="1">
                <a:effectLst/>
                <a:latin typeface="Calibri" panose="020F0502020204030204" pitchFamily="34" charset="0"/>
                <a:ea typeface="Yu Gothic" panose="020B0400000000000000" pitchFamily="34" charset="-128"/>
              </a:rPr>
              <a:t>LockBit</a:t>
            </a:r>
            <a:r>
              <a:rPr lang="en-AU" sz="1800" dirty="0">
                <a:effectLst/>
                <a:latin typeface="Calibri" panose="020F0502020204030204" pitchFamily="34" charset="0"/>
                <a:ea typeface="Yu Gothic" panose="020B0400000000000000" pitchFamily="34" charset="-128"/>
              </a:rPr>
              <a:t> victim June 6 - </a:t>
            </a:r>
            <a:r>
              <a:rPr lang="en-AU" sz="1800" dirty="0" err="1">
                <a:effectLst/>
                <a:latin typeface="Calibri" panose="020F0502020204030204" pitchFamily="34" charset="0"/>
                <a:ea typeface="Yu Gothic" panose="020B0400000000000000" pitchFamily="34" charset="-128"/>
              </a:rPr>
              <a:t>Adstra</a:t>
            </a:r>
            <a:r>
              <a:rPr lang="en-AU" sz="1800" dirty="0">
                <a:effectLst/>
                <a:latin typeface="Calibri" panose="020F0502020204030204" pitchFamily="34" charset="0"/>
                <a:ea typeface="Yu Gothic" panose="020B0400000000000000" pitchFamily="34" charset="-128"/>
              </a:rPr>
              <a:t> - a technology solution company specializing in privacy risks and data management. (US)</a:t>
            </a:r>
          </a:p>
        </p:txBody>
      </p:sp>
      <p:sp>
        <p:nvSpPr>
          <p:cNvPr id="3" name="Google Shape;314;p9">
            <a:extLst>
              <a:ext uri="{FF2B5EF4-FFF2-40B4-BE49-F238E27FC236}">
                <a16:creationId xmlns:a16="http://schemas.microsoft.com/office/drawing/2014/main" id="{ABC0F461-71E2-2A17-F8C6-6C3AF46A7084}"/>
              </a:ext>
            </a:extLst>
          </p:cNvPr>
          <p:cNvSpPr txBox="1"/>
          <p:nvPr/>
        </p:nvSpPr>
        <p:spPr>
          <a:xfrm>
            <a:off x="327660" y="-54864"/>
            <a:ext cx="11353800"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Myth 1: technology will prevent a breach</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Tree>
    <p:extLst>
      <p:ext uri="{BB962C8B-B14F-4D97-AF65-F5344CB8AC3E}">
        <p14:creationId xmlns:p14="http://schemas.microsoft.com/office/powerpoint/2010/main" val="9156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661232"/>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838200" y="249417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Confused messaging.</a:t>
            </a:r>
            <a:endParaRPr kumimoji="0" lang="en-AU"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Google Shape;314;p9">
            <a:extLst>
              <a:ext uri="{FF2B5EF4-FFF2-40B4-BE49-F238E27FC236}">
                <a16:creationId xmlns:a16="http://schemas.microsoft.com/office/drawing/2014/main" id="{355CDA11-29F1-645E-BC5A-95A83C73556C}"/>
              </a:ext>
            </a:extLst>
          </p:cNvPr>
          <p:cNvSpPr txBox="1"/>
          <p:nvPr/>
        </p:nvSpPr>
        <p:spPr>
          <a:xfrm>
            <a:off x="327660" y="-54864"/>
            <a:ext cx="11353800"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Myth 2: extortion actors are becoming more sophisticated</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Tree>
    <p:extLst>
      <p:ext uri="{BB962C8B-B14F-4D97-AF65-F5344CB8AC3E}">
        <p14:creationId xmlns:p14="http://schemas.microsoft.com/office/powerpoint/2010/main" val="42278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688664"/>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838200" y="249417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“Cybersecurity in the digital age—especially during heightened tension between nation-states—is a tale of two cities. There are organizations that have a culture of security and prioritize protection and reducing risks, and there are organizations with a culture of compliance that do the bare minimum to check the right boxes. A culture of compliance does not lead to effective security, and leadership plays a key role. Choose which city you want to live in wisely.”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Udi </a:t>
            </a:r>
            <a:r>
              <a:rPr kumimoji="0" lang="en-AU" sz="2400" b="1"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Mokady</a:t>
            </a:r>
            <a:r>
              <a:rPr kumimoji="0" lang="en-AU"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 CyberArk founder</a:t>
            </a:r>
          </a:p>
        </p:txBody>
      </p:sp>
      <p:sp>
        <p:nvSpPr>
          <p:cNvPr id="3" name="TextBox 2">
            <a:extLst>
              <a:ext uri="{FF2B5EF4-FFF2-40B4-BE49-F238E27FC236}">
                <a16:creationId xmlns:a16="http://schemas.microsoft.com/office/drawing/2014/main" id="{44E2868E-7223-A1F3-E1F5-66C4A268B96D}"/>
              </a:ext>
            </a:extLst>
          </p:cNvPr>
          <p:cNvSpPr txBox="1"/>
          <p:nvPr/>
        </p:nvSpPr>
        <p:spPr>
          <a:xfrm>
            <a:off x="2850685" y="4822895"/>
            <a:ext cx="6108492" cy="646331"/>
          </a:xfrm>
          <a:prstGeom prst="rect">
            <a:avLst/>
          </a:prstGeom>
          <a:noFill/>
        </p:spPr>
        <p:txBody>
          <a:bodyPr wrap="square">
            <a:spAutoFit/>
          </a:bodyPr>
          <a:lstStyle/>
          <a:p>
            <a:r>
              <a:rPr lang="en-US" b="0" i="0" dirty="0">
                <a:solidFill>
                  <a:srgbClr val="001E45"/>
                </a:solidFill>
                <a:effectLst/>
                <a:latin typeface="mreavesxl"/>
              </a:rPr>
              <a:t>Compliance - Event logs are monitored for signs of compromise and actioned when any signs of compromise are detected.</a:t>
            </a:r>
            <a:endParaRPr lang="en-AU" dirty="0"/>
          </a:p>
        </p:txBody>
      </p:sp>
      <p:sp>
        <p:nvSpPr>
          <p:cNvPr id="5" name="Google Shape;314;p9">
            <a:extLst>
              <a:ext uri="{FF2B5EF4-FFF2-40B4-BE49-F238E27FC236}">
                <a16:creationId xmlns:a16="http://schemas.microsoft.com/office/drawing/2014/main" id="{88797F27-09C1-2C2E-DFB0-76E28539B552}"/>
              </a:ext>
            </a:extLst>
          </p:cNvPr>
          <p:cNvSpPr txBox="1"/>
          <p:nvPr/>
        </p:nvSpPr>
        <p:spPr>
          <a:xfrm>
            <a:off x="327660" y="-54864"/>
            <a:ext cx="11353800"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Myth 3: compliance = security</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Tree>
    <p:extLst>
      <p:ext uri="{BB962C8B-B14F-4D97-AF65-F5344CB8AC3E}">
        <p14:creationId xmlns:p14="http://schemas.microsoft.com/office/powerpoint/2010/main" val="206358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222320"/>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lang="en-AU" sz="1200" kern="0" dirty="0">
                <a:solidFill>
                  <a:srgbClr val="5BC3B6"/>
                </a:solidFill>
                <a:latin typeface="Century Gothic" panose="020B0502020202020204" pitchFamily="34" charset="0"/>
                <a:ea typeface="Century Gothic"/>
                <a:cs typeface="Century Gothic"/>
                <a:sym typeface="Century Gothic" panose="020B0502020202020204" pitchFamily="34" charset="0"/>
              </a:rPr>
              <a:t>Defeating ransomware</a:t>
            </a: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 name="Title 1">
            <a:extLst>
              <a:ext uri="{FF2B5EF4-FFF2-40B4-BE49-F238E27FC236}">
                <a16:creationId xmlns:a16="http://schemas.microsoft.com/office/drawing/2014/main" id="{F789A56E-294E-667C-074D-E8D0EEACFB23}"/>
              </a:ext>
            </a:extLst>
          </p:cNvPr>
          <p:cNvSpPr txBox="1">
            <a:spLocks/>
          </p:cNvSpPr>
          <p:nvPr/>
        </p:nvSpPr>
        <p:spPr>
          <a:xfrm>
            <a:off x="838200" y="249417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dirty="0">
                <a:solidFill>
                  <a:sysClr val="windowText" lastClr="000000"/>
                </a:solidFill>
                <a:latin typeface="Calibri Light" panose="020F0302020204030204"/>
              </a:rPr>
              <a:t>History is often ignored in favour of over reliance on technology.</a:t>
            </a: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Google Shape;314;p9">
            <a:extLst>
              <a:ext uri="{FF2B5EF4-FFF2-40B4-BE49-F238E27FC236}">
                <a16:creationId xmlns:a16="http://schemas.microsoft.com/office/drawing/2014/main" id="{318BCDC3-AAC9-FB56-4509-4E0B54E65D43}"/>
              </a:ext>
            </a:extLst>
          </p:cNvPr>
          <p:cNvSpPr txBox="1"/>
          <p:nvPr/>
        </p:nvSpPr>
        <p:spPr>
          <a:xfrm>
            <a:off x="327660" y="-54864"/>
            <a:ext cx="11353800"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endPar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History of cyber defence</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Tree>
    <p:extLst>
      <p:ext uri="{BB962C8B-B14F-4D97-AF65-F5344CB8AC3E}">
        <p14:creationId xmlns:p14="http://schemas.microsoft.com/office/powerpoint/2010/main" val="386061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rPr>
              <a:t>history</a:t>
            </a:r>
            <a:endParaRPr kumimoji="0" lang="en-AU" sz="12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Pyramid of pain</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6" name="TextBox 25">
            <a:extLst>
              <a:ext uri="{FF2B5EF4-FFF2-40B4-BE49-F238E27FC236}">
                <a16:creationId xmlns:a16="http://schemas.microsoft.com/office/drawing/2014/main" id="{E568C60A-E8D9-41C5-AE92-333CD5863444}"/>
              </a:ext>
            </a:extLst>
          </p:cNvPr>
          <p:cNvSpPr txBox="1"/>
          <p:nvPr/>
        </p:nvSpPr>
        <p:spPr>
          <a:xfrm>
            <a:off x="493012" y="1170296"/>
            <a:ext cx="54397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Focus cyber defense on TTP’s in favor of IoC’s</a:t>
            </a:r>
          </a:p>
        </p:txBody>
      </p:sp>
      <p:sp>
        <p:nvSpPr>
          <p:cNvPr id="3" name="TextBox 2">
            <a:extLst>
              <a:ext uri="{FF2B5EF4-FFF2-40B4-BE49-F238E27FC236}">
                <a16:creationId xmlns:a16="http://schemas.microsoft.com/office/drawing/2014/main" id="{AEBBC210-5449-5E71-BEDD-B24A64D38F1E}"/>
              </a:ext>
            </a:extLst>
          </p:cNvPr>
          <p:cNvSpPr txBox="1"/>
          <p:nvPr/>
        </p:nvSpPr>
        <p:spPr>
          <a:xfrm>
            <a:off x="1403072" y="-672324"/>
            <a:ext cx="102807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55555"/>
                </a:solidFill>
                <a:effectLst/>
                <a:uLnTx/>
                <a:uFillTx/>
                <a:latin typeface="Segoe UI" panose="020B0502040204020203" pitchFamily="34" charset="0"/>
                <a:ea typeface="+mn-ea"/>
                <a:cs typeface="Segoe UI" panose="020B0502040204020203" pitchFamily="34" charset="0"/>
              </a:rPr>
              <a:t>Asahi cyber </a:t>
            </a:r>
            <a:r>
              <a:rPr kumimoji="0" lang="en-US" sz="1200" b="0" i="0" u="none" strike="noStrike" kern="1200" cap="none" spc="0" normalizeH="0" baseline="0" noProof="0" dirty="0" err="1">
                <a:ln>
                  <a:noFill/>
                </a:ln>
                <a:solidFill>
                  <a:srgbClr val="555555"/>
                </a:solidFill>
                <a:effectLst/>
                <a:uLnTx/>
                <a:uFillTx/>
                <a:latin typeface="Segoe UI" panose="020B0502040204020203" pitchFamily="34" charset="0"/>
                <a:ea typeface="+mn-ea"/>
                <a:cs typeface="Segoe UI" panose="020B0502040204020203" pitchFamily="34" charset="0"/>
              </a:rPr>
              <a:t>defence</a:t>
            </a:r>
            <a:r>
              <a:rPr kumimoji="0" lang="en-US" sz="1200" b="0" i="0" u="none" strike="noStrike" kern="1200" cap="none" spc="0" normalizeH="0" baseline="0" noProof="0" dirty="0">
                <a:ln>
                  <a:noFill/>
                </a:ln>
                <a:solidFill>
                  <a:srgbClr val="555555"/>
                </a:solidFill>
                <a:effectLst/>
                <a:uLnTx/>
                <a:uFillTx/>
                <a:latin typeface="Segoe UI" panose="020B0502040204020203" pitchFamily="34" charset="0"/>
                <a:ea typeface="+mn-ea"/>
                <a:cs typeface="Segoe UI" panose="020B0502040204020203" pitchFamily="34" charset="0"/>
              </a:rPr>
              <a:t> maps the steps taken by attackers during an intrusion. These steps are then intersected with a chain of events with the goal to detect, mitigate and respond to intrusions based on the knowledge of the threat using indicators, patterns and behaviors that are conducted during the course of action of the intrusion.</a:t>
            </a:r>
            <a:endParaRPr kumimoji="0" lang="en-AU" sz="12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48E40D22-B83B-A411-B530-B7494616D45E}"/>
              </a:ext>
            </a:extLst>
          </p:cNvPr>
          <p:cNvPicPr>
            <a:picLocks noChangeAspect="1"/>
          </p:cNvPicPr>
          <p:nvPr/>
        </p:nvPicPr>
        <p:blipFill>
          <a:blip r:embed="rId6"/>
          <a:stretch>
            <a:fillRect/>
          </a:stretch>
        </p:blipFill>
        <p:spPr>
          <a:xfrm>
            <a:off x="1206462" y="1715506"/>
            <a:ext cx="8402223" cy="1324160"/>
          </a:xfrm>
          <a:prstGeom prst="rect">
            <a:avLst/>
          </a:prstGeom>
        </p:spPr>
      </p:pic>
      <p:pic>
        <p:nvPicPr>
          <p:cNvPr id="8" name="Picture 7">
            <a:extLst>
              <a:ext uri="{FF2B5EF4-FFF2-40B4-BE49-F238E27FC236}">
                <a16:creationId xmlns:a16="http://schemas.microsoft.com/office/drawing/2014/main" id="{6EEEA95B-B640-282C-7B52-768E39738E6E}"/>
              </a:ext>
            </a:extLst>
          </p:cNvPr>
          <p:cNvPicPr>
            <a:picLocks noChangeAspect="1"/>
          </p:cNvPicPr>
          <p:nvPr/>
        </p:nvPicPr>
        <p:blipFill>
          <a:blip r:embed="rId7"/>
          <a:stretch>
            <a:fillRect/>
          </a:stretch>
        </p:blipFill>
        <p:spPr>
          <a:xfrm>
            <a:off x="6184862" y="3039666"/>
            <a:ext cx="5816126" cy="3553560"/>
          </a:xfrm>
          <a:prstGeom prst="rect">
            <a:avLst/>
          </a:prstGeom>
        </p:spPr>
      </p:pic>
      <p:sp>
        <p:nvSpPr>
          <p:cNvPr id="11" name="TextBox 10">
            <a:extLst>
              <a:ext uri="{FF2B5EF4-FFF2-40B4-BE49-F238E27FC236}">
                <a16:creationId xmlns:a16="http://schemas.microsoft.com/office/drawing/2014/main" id="{12C8395A-55C2-4C48-9587-1A0C5F6E971E}"/>
              </a:ext>
            </a:extLst>
          </p:cNvPr>
          <p:cNvSpPr txBox="1"/>
          <p:nvPr/>
        </p:nvSpPr>
        <p:spPr>
          <a:xfrm>
            <a:off x="696687" y="3215544"/>
            <a:ext cx="59494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At the apex are TTPs. When you detect and respond at this level, you are operating directly on adversary behaviors, not against their tools. From a pure effectiveness standpoint, this level is your ideal. If you are able to respond to adversary TTPs quickly enough, you force them to do the most time-consuming thing possible: learn new behaviors.” – 2013/David Bianco</a:t>
            </a:r>
            <a:endParaRPr kumimoji="0" lang="en-AU"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1C1B2418-56CF-0DA5-4DA8-B5BB9E2F7F0C}"/>
              </a:ext>
            </a:extLst>
          </p:cNvPr>
          <p:cNvSpPr txBox="1"/>
          <p:nvPr/>
        </p:nvSpPr>
        <p:spPr>
          <a:xfrm>
            <a:off x="562903" y="4426836"/>
            <a:ext cx="5816126"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IoC’s useful during IR response, less interesting over time due to </a:t>
            </a:r>
            <a:r>
              <a:rPr kumimoji="0" lang="en-US" sz="1200" b="1"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high rate of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TTP’s useful during detection, IR for </a:t>
            </a:r>
            <a:r>
              <a:rPr kumimoji="0" lang="en-US" sz="1200" b="1"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long periods of time</a:t>
            </a: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Limited ways of performing 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rPr>
              <a:t>The threat centric cyber defense approach targets TTP’s, not IoC’s</a:t>
            </a:r>
            <a:endParaRPr kumimoji="0" lang="en-AU" sz="1200" b="0" i="0" u="none" strike="noStrike" kern="1200" cap="none" spc="0" normalizeH="0" baseline="0" noProof="0" dirty="0">
              <a:ln>
                <a:noFill/>
              </a:ln>
              <a:solidFill>
                <a:srgbClr val="42515A">
                  <a:lumMod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1786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rPr>
              <a:t>history</a:t>
            </a: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Repeatability</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sp>
        <p:nvSpPr>
          <p:cNvPr id="26" name="TextBox 25">
            <a:extLst>
              <a:ext uri="{FF2B5EF4-FFF2-40B4-BE49-F238E27FC236}">
                <a16:creationId xmlns:a16="http://schemas.microsoft.com/office/drawing/2014/main" id="{E568C60A-E8D9-41C5-AE92-333CD5863444}"/>
              </a:ext>
            </a:extLst>
          </p:cNvPr>
          <p:cNvSpPr txBox="1"/>
          <p:nvPr/>
        </p:nvSpPr>
        <p:spPr>
          <a:xfrm>
            <a:off x="1558066" y="914805"/>
            <a:ext cx="83261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Key: Extortion techniques are repeated over and over for many years</a:t>
            </a:r>
          </a:p>
        </p:txBody>
      </p:sp>
      <p:sp>
        <p:nvSpPr>
          <p:cNvPr id="27" name="Isosceles Triangle 26">
            <a:extLst>
              <a:ext uri="{FF2B5EF4-FFF2-40B4-BE49-F238E27FC236}">
                <a16:creationId xmlns:a16="http://schemas.microsoft.com/office/drawing/2014/main" id="{760BA144-ABDC-423F-BBE4-9B015DA21A86}"/>
              </a:ext>
            </a:extLst>
          </p:cNvPr>
          <p:cNvSpPr/>
          <p:nvPr/>
        </p:nvSpPr>
        <p:spPr>
          <a:xfrm rot="10800000">
            <a:off x="2024706" y="1432320"/>
            <a:ext cx="7044538" cy="279911"/>
          </a:xfrm>
          <a:prstGeom prs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3386785C-15E7-3EA4-00CE-378BC26E38D2}"/>
              </a:ext>
            </a:extLst>
          </p:cNvPr>
          <p:cNvSpPr txBox="1"/>
          <p:nvPr/>
        </p:nvSpPr>
        <p:spPr>
          <a:xfrm>
            <a:off x="2311325" y="1871111"/>
            <a:ext cx="70445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This is a super critical </a:t>
            </a:r>
            <a:r>
              <a:rPr kumimoji="0" lang="en-US" sz="1400" b="1"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defence</a:t>
            </a: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 advantage in the fight against Extortion 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3" name="TextBox 2">
            <a:extLst>
              <a:ext uri="{FF2B5EF4-FFF2-40B4-BE49-F238E27FC236}">
                <a16:creationId xmlns:a16="http://schemas.microsoft.com/office/drawing/2014/main" id="{4BD85CEE-F34D-CD26-A699-3FC5226242F4}"/>
              </a:ext>
            </a:extLst>
          </p:cNvPr>
          <p:cNvSpPr txBox="1"/>
          <p:nvPr/>
        </p:nvSpPr>
        <p:spPr>
          <a:xfrm>
            <a:off x="2466242" y="2132721"/>
            <a:ext cx="67347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While IoC’s and tools change, the techniques are amazingly consistent.  A sampled set of extortion kill chains </a:t>
            </a: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demonstrated significant correlation between attacks </a:t>
            </a: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in 2019, 2020, 2021 and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FB4D5219-33CF-BBF6-BCFA-9882ABCC4300}"/>
              </a:ext>
            </a:extLst>
          </p:cNvPr>
          <p:cNvSpPr txBox="1"/>
          <p:nvPr/>
        </p:nvSpPr>
        <p:spPr>
          <a:xfrm>
            <a:off x="573260" y="3161843"/>
            <a:ext cx="14895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Reason 1</a:t>
            </a:r>
          </a:p>
        </p:txBody>
      </p:sp>
      <p:sp>
        <p:nvSpPr>
          <p:cNvPr id="6" name="TextBox 5">
            <a:extLst>
              <a:ext uri="{FF2B5EF4-FFF2-40B4-BE49-F238E27FC236}">
                <a16:creationId xmlns:a16="http://schemas.microsoft.com/office/drawing/2014/main" id="{477A47E4-4363-B987-EF47-E806BE3FCD0C}"/>
              </a:ext>
            </a:extLst>
          </p:cNvPr>
          <p:cNvSpPr txBox="1"/>
          <p:nvPr/>
        </p:nvSpPr>
        <p:spPr>
          <a:xfrm>
            <a:off x="4609748" y="3093111"/>
            <a:ext cx="14895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Reason 2</a:t>
            </a:r>
          </a:p>
        </p:txBody>
      </p:sp>
      <p:sp>
        <p:nvSpPr>
          <p:cNvPr id="7" name="TextBox 6">
            <a:extLst>
              <a:ext uri="{FF2B5EF4-FFF2-40B4-BE49-F238E27FC236}">
                <a16:creationId xmlns:a16="http://schemas.microsoft.com/office/drawing/2014/main" id="{93C2CB76-9AF0-760B-F842-3648B47C252C}"/>
              </a:ext>
            </a:extLst>
          </p:cNvPr>
          <p:cNvSpPr txBox="1"/>
          <p:nvPr/>
        </p:nvSpPr>
        <p:spPr>
          <a:xfrm>
            <a:off x="8646236" y="3093111"/>
            <a:ext cx="14895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Reason 3</a:t>
            </a:r>
          </a:p>
        </p:txBody>
      </p:sp>
      <p:sp>
        <p:nvSpPr>
          <p:cNvPr id="8" name="TextBox 7">
            <a:extLst>
              <a:ext uri="{FF2B5EF4-FFF2-40B4-BE49-F238E27FC236}">
                <a16:creationId xmlns:a16="http://schemas.microsoft.com/office/drawing/2014/main" id="{65E3708B-DCDE-043C-D244-F992E07B761B}"/>
              </a:ext>
            </a:extLst>
          </p:cNvPr>
          <p:cNvSpPr txBox="1"/>
          <p:nvPr/>
        </p:nvSpPr>
        <p:spPr>
          <a:xfrm>
            <a:off x="573259" y="3533373"/>
            <a:ext cx="310611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The </a:t>
            </a: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use of affiliates </a:t>
            </a: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and playbooks to execute attacks.  RaaS.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Example Conti.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0" name="TextBox 9">
            <a:extLst>
              <a:ext uri="{FF2B5EF4-FFF2-40B4-BE49-F238E27FC236}">
                <a16:creationId xmlns:a16="http://schemas.microsoft.com/office/drawing/2014/main" id="{978C53BC-D562-E685-2007-D9502051BAD8}"/>
              </a:ext>
            </a:extLst>
          </p:cNvPr>
          <p:cNvSpPr txBox="1"/>
          <p:nvPr/>
        </p:nvSpPr>
        <p:spPr>
          <a:xfrm>
            <a:off x="4609748" y="3429000"/>
            <a:ext cx="3337548"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The desire for attackers to introduce as few custom tools into the target environment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There are multiple ways to discover information while ‘</a:t>
            </a: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living off the land</a:t>
            </a: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 but the number of ways is finite</a:t>
            </a:r>
            <a:endParaRPr kumimoji="0" lang="en-AU"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53B736A3-F0FA-A153-5B4F-B1C3759F41CF}"/>
              </a:ext>
            </a:extLst>
          </p:cNvPr>
          <p:cNvSpPr txBox="1"/>
          <p:nvPr/>
        </p:nvSpPr>
        <p:spPr>
          <a:xfrm>
            <a:off x="8646235" y="3400888"/>
            <a:ext cx="310611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The </a:t>
            </a: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small number of </a:t>
            </a:r>
            <a:r>
              <a:rPr kumimoji="0" lang="en-US" sz="1400" b="1"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eCrime</a:t>
            </a: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 gangs </a:t>
            </a: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producing ransomware leads to ‘standardization’ of attack patterns.  Gangs stick with tried and true.</a:t>
            </a:r>
            <a:endParaRPr kumimoji="0" lang="en-AU"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2" name="TextBox 11">
            <a:extLst>
              <a:ext uri="{FF2B5EF4-FFF2-40B4-BE49-F238E27FC236}">
                <a16:creationId xmlns:a16="http://schemas.microsoft.com/office/drawing/2014/main" id="{0B94B866-CF0C-A9D7-F579-1349135A65C3}"/>
              </a:ext>
            </a:extLst>
          </p:cNvPr>
          <p:cNvSpPr txBox="1"/>
          <p:nvPr/>
        </p:nvSpPr>
        <p:spPr>
          <a:xfrm>
            <a:off x="2024706" y="5636058"/>
            <a:ext cx="8735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This means that countermeasures against a technique are very effective for long periods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7519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D9835A-85BF-4372-B88D-43DB9D254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a:extLst>
                          <a:ext uri="{FF2B5EF4-FFF2-40B4-BE49-F238E27FC236}">
                            <a16:creationId xmlns:a16="http://schemas.microsoft.com/office/drawing/2014/main" id="{8BD9835A-85BF-4372-B88D-43DB9D254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Google Shape;314;p9">
            <a:extLst>
              <a:ext uri="{FF2B5EF4-FFF2-40B4-BE49-F238E27FC236}">
                <a16:creationId xmlns:a16="http://schemas.microsoft.com/office/drawing/2014/main" id="{5262C087-A7F3-4901-BF59-94CCFB1CF7EF}"/>
              </a:ext>
            </a:extLst>
          </p:cNvPr>
          <p:cNvSpPr txBox="1"/>
          <p:nvPr/>
        </p:nvSpPr>
        <p:spPr>
          <a:xfrm>
            <a:off x="330125" y="-112592"/>
            <a:ext cx="11709475" cy="1016700"/>
          </a:xfrm>
          <a:prstGeom prst="rect">
            <a:avLst/>
          </a:prstGeom>
          <a:noFill/>
          <a:ln>
            <a:noFill/>
          </a:ln>
        </p:spPr>
        <p:txBody>
          <a:bodyPr spcFirstLastPara="1" wrap="square" lIns="91400" tIns="45700" rIns="91400" bIns="45700" anchor="ctr" anchorCtr="0">
            <a:noAutofit/>
          </a:bodyPr>
          <a:lstStyle/>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200" b="0" i="0" u="none" strike="noStrike" kern="0" cap="none" spc="0" normalizeH="0" baseline="0" noProof="0" dirty="0">
                <a:ln>
                  <a:noFill/>
                </a:ln>
                <a:solidFill>
                  <a:srgbClr val="5BC3B6"/>
                </a:solidFill>
                <a:effectLst/>
                <a:uLnTx/>
                <a:uFillTx/>
                <a:latin typeface="Century Gothic" panose="020B0502020202020204" pitchFamily="34" charset="0"/>
                <a:ea typeface="Century Gothic"/>
                <a:cs typeface="Century Gothic"/>
                <a:sym typeface="Century Gothic" panose="020B0502020202020204" pitchFamily="34" charset="0"/>
              </a:rPr>
              <a:t>Converged threat specifics</a:t>
            </a:r>
          </a:p>
          <a:p>
            <a:pPr marL="0" marR="0" lvl="0" indent="0" algn="l" defTabSz="1219170" rtl="0" eaLnBrk="1" fontAlgn="auto" latinLnBrk="0" hangingPunct="1">
              <a:lnSpc>
                <a:spcPct val="100000"/>
              </a:lnSpc>
              <a:spcBef>
                <a:spcPts val="0"/>
              </a:spcBef>
              <a:spcAft>
                <a:spcPts val="0"/>
              </a:spcAft>
              <a:buClr>
                <a:srgbClr val="FFFFFF"/>
              </a:buClr>
              <a:buSzPts val="1700"/>
              <a:buFontTx/>
              <a:buNone/>
              <a:tabLst/>
              <a:defRPr/>
            </a:pPr>
            <a:r>
              <a:rPr kumimoji="0" lang="en-AU"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rPr>
              <a:t>Repeatability example one – actor 1</a:t>
            </a:r>
            <a:endPar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panose="020B0502020202020204" pitchFamily="34" charset="0"/>
            </a:endParaRPr>
          </a:p>
        </p:txBody>
      </p:sp>
      <p:pic>
        <p:nvPicPr>
          <p:cNvPr id="13" name="Picture 12">
            <a:extLst>
              <a:ext uri="{FF2B5EF4-FFF2-40B4-BE49-F238E27FC236}">
                <a16:creationId xmlns:a16="http://schemas.microsoft.com/office/drawing/2014/main" id="{6AFC4BC7-02A6-BEBC-A031-C451CAFAA12F}"/>
              </a:ext>
            </a:extLst>
          </p:cNvPr>
          <p:cNvPicPr>
            <a:picLocks noChangeAspect="1"/>
          </p:cNvPicPr>
          <p:nvPr/>
        </p:nvPicPr>
        <p:blipFill>
          <a:blip r:embed="rId6"/>
          <a:stretch>
            <a:fillRect/>
          </a:stretch>
        </p:blipFill>
        <p:spPr>
          <a:xfrm>
            <a:off x="4512103" y="621145"/>
            <a:ext cx="5546298" cy="5930790"/>
          </a:xfrm>
          <a:prstGeom prst="rect">
            <a:avLst/>
          </a:prstGeom>
        </p:spPr>
      </p:pic>
      <p:sp>
        <p:nvSpPr>
          <p:cNvPr id="14" name="TextBox 13">
            <a:extLst>
              <a:ext uri="{FF2B5EF4-FFF2-40B4-BE49-F238E27FC236}">
                <a16:creationId xmlns:a16="http://schemas.microsoft.com/office/drawing/2014/main" id="{98F188DB-80CA-957A-BB87-7D837DC4B71F}"/>
              </a:ext>
            </a:extLst>
          </p:cNvPr>
          <p:cNvSpPr txBox="1"/>
          <p:nvPr/>
        </p:nvSpPr>
        <p:spPr>
          <a:xfrm>
            <a:off x="255205" y="945369"/>
            <a:ext cx="274641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Example 1: </a:t>
            </a:r>
            <a:r>
              <a:rPr kumimoji="0" lang="en-US" sz="1400" b="1" i="0" u="none" strike="noStrike" kern="1200" cap="none" spc="0" normalizeH="0" baseline="0" noProof="0" dirty="0" err="1">
                <a:ln>
                  <a:noFill/>
                </a:ln>
                <a:solidFill>
                  <a:srgbClr val="42515A">
                    <a:lumMod val="75000"/>
                  </a:srgbClr>
                </a:solidFill>
                <a:effectLst/>
                <a:uLnTx/>
                <a:uFillTx/>
                <a:latin typeface="Century Gothic" panose="020B0502020202020204" pitchFamily="34" charset="0"/>
                <a:ea typeface="+mn-ea"/>
                <a:cs typeface="+mn-cs"/>
              </a:rPr>
              <a:t>Emotet</a:t>
            </a:r>
            <a:r>
              <a:rPr kumimoji="0" lang="en-US" sz="1400" b="1" i="0" u="none" strike="noStrike" kern="1200" cap="none" spc="0" normalizeH="0" baseline="0" noProof="0" dirty="0">
                <a:ln>
                  <a:noFill/>
                </a:ln>
                <a:solidFill>
                  <a:srgbClr val="42515A">
                    <a:lumMod val="75000"/>
                  </a:srgbClr>
                </a:solidFill>
                <a:effectLst/>
                <a:uLnTx/>
                <a:uFillTx/>
                <a:latin typeface="Century Gothic" panose="020B0502020202020204" pitchFamily="34" charset="0"/>
                <a:ea typeface="+mn-ea"/>
                <a:cs typeface="+mn-cs"/>
              </a:rPr>
              <a:t> June 2022</a:t>
            </a:r>
          </a:p>
        </p:txBody>
      </p:sp>
      <p:sp>
        <p:nvSpPr>
          <p:cNvPr id="15" name="TextBox 14">
            <a:extLst>
              <a:ext uri="{FF2B5EF4-FFF2-40B4-BE49-F238E27FC236}">
                <a16:creationId xmlns:a16="http://schemas.microsoft.com/office/drawing/2014/main" id="{00DE3E83-F160-EE65-583E-33DB4D330C20}"/>
              </a:ext>
            </a:extLst>
          </p:cNvPr>
          <p:cNvSpPr txBox="1"/>
          <p:nvPr/>
        </p:nvSpPr>
        <p:spPr>
          <a:xfrm>
            <a:off x="473864" y="5381424"/>
            <a:ext cx="25277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Adfind.exe – enumerate AD</a:t>
            </a:r>
          </a:p>
        </p:txBody>
      </p:sp>
      <p:sp>
        <p:nvSpPr>
          <p:cNvPr id="17" name="TextBox 16">
            <a:extLst>
              <a:ext uri="{FF2B5EF4-FFF2-40B4-BE49-F238E27FC236}">
                <a16:creationId xmlns:a16="http://schemas.microsoft.com/office/drawing/2014/main" id="{7C3C17CA-1929-5C05-51E9-A5FED4D5E472}"/>
              </a:ext>
            </a:extLst>
          </p:cNvPr>
          <p:cNvSpPr txBox="1"/>
          <p:nvPr/>
        </p:nvSpPr>
        <p:spPr>
          <a:xfrm>
            <a:off x="473865" y="3586540"/>
            <a:ext cx="25277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Net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Nltest</a:t>
            </a: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dirty="0" err="1">
                <a:ln>
                  <a:noFill/>
                </a:ln>
                <a:solidFill>
                  <a:srgbClr val="003591"/>
                </a:solidFill>
                <a:effectLst/>
                <a:uLnTx/>
                <a:uFillTx/>
                <a:latin typeface="Segoe UI" panose="020B0502040204020203" pitchFamily="34" charset="0"/>
                <a:ea typeface="+mn-ea"/>
                <a:cs typeface="Segoe UI" panose="020B0502040204020203" pitchFamily="34" charset="0"/>
              </a:rPr>
              <a:t>dclist</a:t>
            </a:r>
            <a:endPar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A49CF83C-E9F5-D0AA-C699-4F71A2905E65}"/>
              </a:ext>
            </a:extLst>
          </p:cNvPr>
          <p:cNvSpPr txBox="1"/>
          <p:nvPr/>
        </p:nvSpPr>
        <p:spPr>
          <a:xfrm>
            <a:off x="10104623" y="2450409"/>
            <a:ext cx="18160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Rundll32.exe</a:t>
            </a:r>
          </a:p>
        </p:txBody>
      </p:sp>
      <p:sp>
        <p:nvSpPr>
          <p:cNvPr id="19" name="TextBox 18">
            <a:extLst>
              <a:ext uri="{FF2B5EF4-FFF2-40B4-BE49-F238E27FC236}">
                <a16:creationId xmlns:a16="http://schemas.microsoft.com/office/drawing/2014/main" id="{F07F2789-794C-158A-B462-27175341BF38}"/>
              </a:ext>
            </a:extLst>
          </p:cNvPr>
          <p:cNvSpPr txBox="1"/>
          <p:nvPr/>
        </p:nvSpPr>
        <p:spPr>
          <a:xfrm>
            <a:off x="548894" y="1523370"/>
            <a:ext cx="25277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591"/>
                </a:solidFill>
                <a:effectLst/>
                <a:uLnTx/>
                <a:uFillTx/>
                <a:latin typeface="Segoe UI" panose="020B0502040204020203" pitchFamily="34" charset="0"/>
                <a:ea typeface="+mn-ea"/>
                <a:cs typeface="Segoe UI" panose="020B0502040204020203" pitchFamily="34" charset="0"/>
              </a:rPr>
              <a:t>WMIC /node</a:t>
            </a:r>
          </a:p>
        </p:txBody>
      </p:sp>
      <p:cxnSp>
        <p:nvCxnSpPr>
          <p:cNvPr id="21" name="Straight Arrow Connector 20">
            <a:extLst>
              <a:ext uri="{FF2B5EF4-FFF2-40B4-BE49-F238E27FC236}">
                <a16:creationId xmlns:a16="http://schemas.microsoft.com/office/drawing/2014/main" id="{C33FC44F-6B4E-6AEC-1FEE-087DD28913A4}"/>
              </a:ext>
            </a:extLst>
          </p:cNvPr>
          <p:cNvCxnSpPr>
            <a:cxnSpLocks/>
          </p:cNvCxnSpPr>
          <p:nvPr/>
        </p:nvCxnSpPr>
        <p:spPr>
          <a:xfrm>
            <a:off x="2865863" y="5535313"/>
            <a:ext cx="2014250" cy="405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40E32E0-3913-DFD7-8E19-941652BEDD30}"/>
              </a:ext>
            </a:extLst>
          </p:cNvPr>
          <p:cNvCxnSpPr>
            <a:cxnSpLocks/>
          </p:cNvCxnSpPr>
          <p:nvPr/>
        </p:nvCxnSpPr>
        <p:spPr>
          <a:xfrm flipV="1">
            <a:off x="1744912" y="1909961"/>
            <a:ext cx="3135201" cy="19487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526DE22-EE7F-E9F6-FD17-F2A179D29375}"/>
              </a:ext>
            </a:extLst>
          </p:cNvPr>
          <p:cNvCxnSpPr>
            <a:cxnSpLocks/>
          </p:cNvCxnSpPr>
          <p:nvPr/>
        </p:nvCxnSpPr>
        <p:spPr>
          <a:xfrm flipV="1">
            <a:off x="1754125" y="3810063"/>
            <a:ext cx="6319358" cy="67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F5FB9A1-269E-709C-2C41-33A861AF81B6}"/>
              </a:ext>
            </a:extLst>
          </p:cNvPr>
          <p:cNvCxnSpPr>
            <a:cxnSpLocks/>
          </p:cNvCxnSpPr>
          <p:nvPr/>
        </p:nvCxnSpPr>
        <p:spPr>
          <a:xfrm flipH="1">
            <a:off x="9445083" y="2758186"/>
            <a:ext cx="1338146" cy="3598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9FF31EA-DEC5-E344-2612-C68D7CF2F376}"/>
              </a:ext>
            </a:extLst>
          </p:cNvPr>
          <p:cNvCxnSpPr>
            <a:cxnSpLocks/>
          </p:cNvCxnSpPr>
          <p:nvPr/>
        </p:nvCxnSpPr>
        <p:spPr>
          <a:xfrm flipH="1">
            <a:off x="9583968" y="2758186"/>
            <a:ext cx="1199261" cy="23044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E3C1E5E5-A984-3518-7FF6-99B1CCDD2596}"/>
              </a:ext>
            </a:extLst>
          </p:cNvPr>
          <p:cNvCxnSpPr>
            <a:cxnSpLocks/>
          </p:cNvCxnSpPr>
          <p:nvPr/>
        </p:nvCxnSpPr>
        <p:spPr>
          <a:xfrm flipV="1">
            <a:off x="1754125" y="1691364"/>
            <a:ext cx="2757976" cy="186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D736123B-CB26-C093-137D-6DE9AC573E44}"/>
              </a:ext>
            </a:extLst>
          </p:cNvPr>
          <p:cNvCxnSpPr>
            <a:cxnSpLocks/>
          </p:cNvCxnSpPr>
          <p:nvPr/>
        </p:nvCxnSpPr>
        <p:spPr>
          <a:xfrm>
            <a:off x="1754125" y="3910420"/>
            <a:ext cx="3125988" cy="15106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43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Ecq2qIj81ql2RZFsqtN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sahi Beverages">
  <a:themeElements>
    <a:clrScheme name="Asahi Beverages">
      <a:dk1>
        <a:srgbClr val="003591"/>
      </a:dk1>
      <a:lt1>
        <a:srgbClr val="FFFFFF"/>
      </a:lt1>
      <a:dk2>
        <a:srgbClr val="42515A"/>
      </a:dk2>
      <a:lt2>
        <a:srgbClr val="FFFFFF"/>
      </a:lt2>
      <a:accent1>
        <a:srgbClr val="EA7600"/>
      </a:accent1>
      <a:accent2>
        <a:srgbClr val="517891"/>
      </a:accent2>
      <a:accent3>
        <a:srgbClr val="F6CE31"/>
      </a:accent3>
      <a:accent4>
        <a:srgbClr val="5BC3B6"/>
      </a:accent4>
      <a:accent5>
        <a:srgbClr val="229907"/>
      </a:accent5>
      <a:accent6>
        <a:srgbClr val="B90B4B"/>
      </a:accent6>
      <a:hlink>
        <a:srgbClr val="2882FF"/>
      </a:hlink>
      <a:folHlink>
        <a:srgbClr val="6FAC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oup Digital &amp; Disruption Title MASTER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5297CE0208D84786979F05C2A80E8F" ma:contentTypeVersion="17" ma:contentTypeDescription="Create a new document." ma:contentTypeScope="" ma:versionID="837584951c5cc6460fe6191709041c67">
  <xsd:schema xmlns:xsd="http://www.w3.org/2001/XMLSchema" xmlns:xs="http://www.w3.org/2001/XMLSchema" xmlns:p="http://schemas.microsoft.com/office/2006/metadata/properties" xmlns:ns2="7e71acac-3bd1-45d1-8cc8-8a9a86767c58" xmlns:ns3="295eac57-25d9-4afd-beed-aea32f93f7e2" targetNamespace="http://schemas.microsoft.com/office/2006/metadata/properties" ma:root="true" ma:fieldsID="cbc5a9a3a36f250ac8db3de104edc3a9" ns2:_="" ns3:_="">
    <xsd:import namespace="7e71acac-3bd1-45d1-8cc8-8a9a86767c58"/>
    <xsd:import namespace="295eac57-25d9-4afd-beed-aea32f93f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1acac-3bd1-45d1-8cc8-8a9a86767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afc0f4-a91b-40be-b802-c7d006544d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5eac57-25d9-4afd-beed-aea32f93f7e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5c07b9-d40a-4fb5-a3b1-1bffb98a3648}" ma:internalName="TaxCatchAll" ma:showField="CatchAllData" ma:web="295eac57-25d9-4afd-beed-aea32f93f7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E5F5E-1C32-4FB0-9968-8B84D56CA85B}"/>
</file>

<file path=customXml/itemProps2.xml><?xml version="1.0" encoding="utf-8"?>
<ds:datastoreItem xmlns:ds="http://schemas.openxmlformats.org/officeDocument/2006/customXml" ds:itemID="{1245478A-A9F0-4E44-8EC3-607C79C6C95C}"/>
</file>

<file path=docMetadata/LabelInfo.xml><?xml version="1.0" encoding="utf-8"?>
<clbl:labelList xmlns:clbl="http://schemas.microsoft.com/office/2020/mipLabelMetadata">
  <clbl:label id="{f4d4166d-c7c8-454d-b77c-bb57464d00a4}" enabled="0" method="" siteId="{f4d4166d-c7c8-454d-b77c-bb57464d00a4}" removed="1"/>
</clbl:labelList>
</file>

<file path=docProps/app.xml><?xml version="1.0" encoding="utf-8"?>
<Properties xmlns="http://schemas.openxmlformats.org/officeDocument/2006/extended-properties" xmlns:vt="http://schemas.openxmlformats.org/officeDocument/2006/docPropsVTypes">
  <TotalTime>25406</TotalTime>
  <Words>2589</Words>
  <Application>Microsoft Office PowerPoint</Application>
  <PresentationFormat>Widescreen</PresentationFormat>
  <Paragraphs>310</Paragraphs>
  <Slides>20</Slides>
  <Notes>19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20</vt:i4>
      </vt:variant>
    </vt:vector>
  </HeadingPairs>
  <TitlesOfParts>
    <vt:vector size="33" baseType="lpstr">
      <vt:lpstr>mreavesxl</vt:lpstr>
      <vt:lpstr>Arial</vt:lpstr>
      <vt:lpstr>Bahnschrift</vt:lpstr>
      <vt:lpstr>Calibri</vt:lpstr>
      <vt:lpstr>Calibri Light</vt:lpstr>
      <vt:lpstr>Century Gothic</vt:lpstr>
      <vt:lpstr>Segoe UI</vt:lpstr>
      <vt:lpstr>Verdana Pro</vt:lpstr>
      <vt:lpstr>Office Theme</vt:lpstr>
      <vt:lpstr>1_Asahi Beverages</vt:lpstr>
      <vt:lpstr>Group Digital &amp; Disruption Title MASTER Template</vt:lpstr>
      <vt:lpstr>think-cell Slide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 Adam</dc:creator>
  <cp:lastModifiedBy>Cartwright, Adam</cp:lastModifiedBy>
  <cp:revision>4</cp:revision>
  <cp:lastPrinted>2023-06-02T00:03:58Z</cp:lastPrinted>
  <dcterms:created xsi:type="dcterms:W3CDTF">2023-05-18T06:42:06Z</dcterms:created>
  <dcterms:modified xsi:type="dcterms:W3CDTF">2023-07-21T05:45:42Z</dcterms:modified>
</cp:coreProperties>
</file>